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7" r:id="rId2"/>
    <p:sldId id="260" r:id="rId3"/>
    <p:sldId id="276" r:id="rId4"/>
    <p:sldId id="277" r:id="rId5"/>
    <p:sldId id="278" r:id="rId6"/>
    <p:sldId id="279" r:id="rId7"/>
    <p:sldId id="280" r:id="rId8"/>
    <p:sldId id="262" r:id="rId9"/>
    <p:sldId id="304" r:id="rId10"/>
    <p:sldId id="269" r:id="rId11"/>
    <p:sldId id="267" r:id="rId12"/>
    <p:sldId id="268" r:id="rId13"/>
    <p:sldId id="263" r:id="rId14"/>
    <p:sldId id="270" r:id="rId15"/>
    <p:sldId id="271" r:id="rId16"/>
    <p:sldId id="264" r:id="rId17"/>
    <p:sldId id="273" r:id="rId18"/>
    <p:sldId id="272" r:id="rId19"/>
    <p:sldId id="274" r:id="rId20"/>
    <p:sldId id="275" r:id="rId21"/>
    <p:sldId id="298" r:id="rId22"/>
    <p:sldId id="299" r:id="rId23"/>
    <p:sldId id="265" r:id="rId24"/>
    <p:sldId id="300" r:id="rId25"/>
    <p:sldId id="301" r:id="rId26"/>
    <p:sldId id="302" r:id="rId27"/>
    <p:sldId id="303" r:id="rId28"/>
    <p:sldId id="282" r:id="rId29"/>
    <p:sldId id="266" r:id="rId30"/>
    <p:sldId id="294" r:id="rId31"/>
    <p:sldId id="295" r:id="rId32"/>
    <p:sldId id="283" r:id="rId33"/>
    <p:sldId id="284" r:id="rId34"/>
    <p:sldId id="285" r:id="rId35"/>
    <p:sldId id="286" r:id="rId36"/>
    <p:sldId id="287" r:id="rId37"/>
    <p:sldId id="291" r:id="rId38"/>
    <p:sldId id="292" r:id="rId39"/>
    <p:sldId id="305" r:id="rId40"/>
    <p:sldId id="29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145"/>
    <a:srgbClr val="70AD47"/>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59" autoAdjust="0"/>
    <p:restoredTop sz="86377"/>
  </p:normalViewPr>
  <p:slideViewPr>
    <p:cSldViewPr snapToGrid="0">
      <p:cViewPr varScale="1">
        <p:scale>
          <a:sx n="54" d="100"/>
          <a:sy n="54" d="100"/>
        </p:scale>
        <p:origin x="828"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AD3B47-7A2C-4FD9-A60C-443153CA4502}" type="doc">
      <dgm:prSet loTypeId="urn:microsoft.com/office/officeart/2005/8/layout/hProcess9" loCatId="process" qsTypeId="urn:microsoft.com/office/officeart/2005/8/quickstyle/simple1" qsCatId="simple" csTypeId="urn:microsoft.com/office/officeart/2005/8/colors/colorful1" csCatId="colorful" phldr="1"/>
      <dgm:spPr/>
    </dgm:pt>
    <dgm:pt modelId="{2FF2419D-F22D-48F2-89B7-4C5B286A7199}">
      <dgm:prSet phldrT="[Text]"/>
      <dgm:spPr/>
      <dgm:t>
        <a:bodyPr/>
        <a:lstStyle/>
        <a:p>
          <a:r>
            <a:rPr lang="en-GB" dirty="0"/>
            <a:t>Research</a:t>
          </a:r>
        </a:p>
      </dgm:t>
    </dgm:pt>
    <dgm:pt modelId="{31A0113A-D6DE-425E-A817-213C796CF355}" type="parTrans" cxnId="{D04BC095-CB0C-499F-B1EF-97E5358E25F0}">
      <dgm:prSet/>
      <dgm:spPr/>
      <dgm:t>
        <a:bodyPr/>
        <a:lstStyle/>
        <a:p>
          <a:endParaRPr lang="en-GB"/>
        </a:p>
      </dgm:t>
    </dgm:pt>
    <dgm:pt modelId="{A09BCF61-ED42-4229-9E6E-129A95B3FDB6}" type="sibTrans" cxnId="{D04BC095-CB0C-499F-B1EF-97E5358E25F0}">
      <dgm:prSet/>
      <dgm:spPr/>
      <dgm:t>
        <a:bodyPr/>
        <a:lstStyle/>
        <a:p>
          <a:endParaRPr lang="en-GB"/>
        </a:p>
      </dgm:t>
    </dgm:pt>
    <dgm:pt modelId="{65A4624F-8FB2-4395-BA56-96CE31F1C87E}">
      <dgm:prSet phldrT="[Text]"/>
      <dgm:spPr/>
      <dgm:t>
        <a:bodyPr/>
        <a:lstStyle/>
        <a:p>
          <a:r>
            <a:rPr lang="en-GB" dirty="0"/>
            <a:t>Editing</a:t>
          </a:r>
        </a:p>
      </dgm:t>
    </dgm:pt>
    <dgm:pt modelId="{B2B51CB5-68DC-41C4-AEC1-FCE136E1202A}" type="parTrans" cxnId="{5B0DB877-1FAD-4CD8-8AB3-101BE770D797}">
      <dgm:prSet/>
      <dgm:spPr/>
      <dgm:t>
        <a:bodyPr/>
        <a:lstStyle/>
        <a:p>
          <a:endParaRPr lang="en-GB"/>
        </a:p>
      </dgm:t>
    </dgm:pt>
    <dgm:pt modelId="{95EAD1CA-58A1-491F-95C2-065D586A33B9}" type="sibTrans" cxnId="{5B0DB877-1FAD-4CD8-8AB3-101BE770D797}">
      <dgm:prSet/>
      <dgm:spPr/>
      <dgm:t>
        <a:bodyPr/>
        <a:lstStyle/>
        <a:p>
          <a:endParaRPr lang="en-GB"/>
        </a:p>
      </dgm:t>
    </dgm:pt>
    <dgm:pt modelId="{C7DF6C51-A2A5-49B5-9B92-FE4EB5D605DB}">
      <dgm:prSet phldrT="[Text]"/>
      <dgm:spPr/>
      <dgm:t>
        <a:bodyPr/>
        <a:lstStyle/>
        <a:p>
          <a:r>
            <a:rPr lang="en-GB" dirty="0"/>
            <a:t>Publication</a:t>
          </a:r>
        </a:p>
      </dgm:t>
    </dgm:pt>
    <dgm:pt modelId="{6E163F79-E4DA-449C-B83D-1EE26FE0106D}" type="parTrans" cxnId="{298EDD69-CD86-421E-8A24-D1F135FF6F73}">
      <dgm:prSet/>
      <dgm:spPr/>
      <dgm:t>
        <a:bodyPr/>
        <a:lstStyle/>
        <a:p>
          <a:endParaRPr lang="en-GB"/>
        </a:p>
      </dgm:t>
    </dgm:pt>
    <dgm:pt modelId="{116A6827-C5C3-4111-B9AD-3AD743E96383}" type="sibTrans" cxnId="{298EDD69-CD86-421E-8A24-D1F135FF6F73}">
      <dgm:prSet/>
      <dgm:spPr/>
      <dgm:t>
        <a:bodyPr/>
        <a:lstStyle/>
        <a:p>
          <a:endParaRPr lang="en-GB"/>
        </a:p>
      </dgm:t>
    </dgm:pt>
    <dgm:pt modelId="{648C3670-1E9D-4969-AFDE-D2CAE42FE7C7}">
      <dgm:prSet/>
      <dgm:spPr/>
      <dgm:t>
        <a:bodyPr/>
        <a:lstStyle/>
        <a:p>
          <a:r>
            <a:rPr lang="en-GB" dirty="0"/>
            <a:t>Write Up</a:t>
          </a:r>
        </a:p>
      </dgm:t>
    </dgm:pt>
    <dgm:pt modelId="{7D5FB656-82DC-488C-8070-CAD5734A6916}" type="parTrans" cxnId="{54AB049C-18DF-4276-A959-DAFFC52AE020}">
      <dgm:prSet/>
      <dgm:spPr/>
      <dgm:t>
        <a:bodyPr/>
        <a:lstStyle/>
        <a:p>
          <a:endParaRPr lang="en-GB"/>
        </a:p>
      </dgm:t>
    </dgm:pt>
    <dgm:pt modelId="{6A4719AD-EFC3-48BD-9F68-0D9206E3160F}" type="sibTrans" cxnId="{54AB049C-18DF-4276-A959-DAFFC52AE020}">
      <dgm:prSet/>
      <dgm:spPr/>
      <dgm:t>
        <a:bodyPr/>
        <a:lstStyle/>
        <a:p>
          <a:endParaRPr lang="en-GB"/>
        </a:p>
      </dgm:t>
    </dgm:pt>
    <dgm:pt modelId="{9834259F-9C2A-4CF7-AF9A-446AAF6023E9}" type="pres">
      <dgm:prSet presAssocID="{23AD3B47-7A2C-4FD9-A60C-443153CA4502}" presName="CompostProcess" presStyleCnt="0">
        <dgm:presLayoutVars>
          <dgm:dir/>
          <dgm:resizeHandles val="exact"/>
        </dgm:presLayoutVars>
      </dgm:prSet>
      <dgm:spPr/>
    </dgm:pt>
    <dgm:pt modelId="{E6ACDC6C-44EF-427E-BA30-D6FB604885F4}" type="pres">
      <dgm:prSet presAssocID="{23AD3B47-7A2C-4FD9-A60C-443153CA4502}" presName="arrow" presStyleLbl="bgShp" presStyleIdx="0" presStyleCnt="1"/>
      <dgm:spPr/>
    </dgm:pt>
    <dgm:pt modelId="{C5A436C1-5B8A-4B9E-B8E4-96A1369D7069}" type="pres">
      <dgm:prSet presAssocID="{23AD3B47-7A2C-4FD9-A60C-443153CA4502}" presName="linearProcess" presStyleCnt="0"/>
      <dgm:spPr/>
    </dgm:pt>
    <dgm:pt modelId="{86C7CF7F-DB07-4F13-97F3-87E095D87BCD}" type="pres">
      <dgm:prSet presAssocID="{2FF2419D-F22D-48F2-89B7-4C5B286A7199}" presName="textNode" presStyleLbl="node1" presStyleIdx="0" presStyleCnt="4">
        <dgm:presLayoutVars>
          <dgm:bulletEnabled val="1"/>
        </dgm:presLayoutVars>
      </dgm:prSet>
      <dgm:spPr/>
    </dgm:pt>
    <dgm:pt modelId="{1A9EF662-9D67-4481-B6DB-0F957E61E65C}" type="pres">
      <dgm:prSet presAssocID="{A09BCF61-ED42-4229-9E6E-129A95B3FDB6}" presName="sibTrans" presStyleCnt="0"/>
      <dgm:spPr/>
    </dgm:pt>
    <dgm:pt modelId="{286D51D9-4F3E-42FA-8A48-2ED3B1FA5A7E}" type="pres">
      <dgm:prSet presAssocID="{648C3670-1E9D-4969-AFDE-D2CAE42FE7C7}" presName="textNode" presStyleLbl="node1" presStyleIdx="1" presStyleCnt="4">
        <dgm:presLayoutVars>
          <dgm:bulletEnabled val="1"/>
        </dgm:presLayoutVars>
      </dgm:prSet>
      <dgm:spPr/>
    </dgm:pt>
    <dgm:pt modelId="{3338C82D-A26F-46D7-A203-C769E4D794CA}" type="pres">
      <dgm:prSet presAssocID="{6A4719AD-EFC3-48BD-9F68-0D9206E3160F}" presName="sibTrans" presStyleCnt="0"/>
      <dgm:spPr/>
    </dgm:pt>
    <dgm:pt modelId="{E4E9AF01-CF8D-475C-9805-F928D2CFC054}" type="pres">
      <dgm:prSet presAssocID="{65A4624F-8FB2-4395-BA56-96CE31F1C87E}" presName="textNode" presStyleLbl="node1" presStyleIdx="2" presStyleCnt="4">
        <dgm:presLayoutVars>
          <dgm:bulletEnabled val="1"/>
        </dgm:presLayoutVars>
      </dgm:prSet>
      <dgm:spPr/>
    </dgm:pt>
    <dgm:pt modelId="{AED4309C-D203-4910-AD77-46C294413227}" type="pres">
      <dgm:prSet presAssocID="{95EAD1CA-58A1-491F-95C2-065D586A33B9}" presName="sibTrans" presStyleCnt="0"/>
      <dgm:spPr/>
    </dgm:pt>
    <dgm:pt modelId="{7E607E3F-660D-4F3E-9279-7DB669787219}" type="pres">
      <dgm:prSet presAssocID="{C7DF6C51-A2A5-49B5-9B92-FE4EB5D605DB}" presName="textNode" presStyleLbl="node1" presStyleIdx="3" presStyleCnt="4">
        <dgm:presLayoutVars>
          <dgm:bulletEnabled val="1"/>
        </dgm:presLayoutVars>
      </dgm:prSet>
      <dgm:spPr/>
    </dgm:pt>
  </dgm:ptLst>
  <dgm:cxnLst>
    <dgm:cxn modelId="{CA895C37-1A8F-4BBE-AA75-476460AE84E4}" type="presOf" srcId="{648C3670-1E9D-4969-AFDE-D2CAE42FE7C7}" destId="{286D51D9-4F3E-42FA-8A48-2ED3B1FA5A7E}" srcOrd="0" destOrd="0" presId="urn:microsoft.com/office/officeart/2005/8/layout/hProcess9"/>
    <dgm:cxn modelId="{298EDD69-CD86-421E-8A24-D1F135FF6F73}" srcId="{23AD3B47-7A2C-4FD9-A60C-443153CA4502}" destId="{C7DF6C51-A2A5-49B5-9B92-FE4EB5D605DB}" srcOrd="3" destOrd="0" parTransId="{6E163F79-E4DA-449C-B83D-1EE26FE0106D}" sibTransId="{116A6827-C5C3-4111-B9AD-3AD743E96383}"/>
    <dgm:cxn modelId="{BB3F2372-80F9-46AD-AABF-0B4625271163}" type="presOf" srcId="{23AD3B47-7A2C-4FD9-A60C-443153CA4502}" destId="{9834259F-9C2A-4CF7-AF9A-446AAF6023E9}" srcOrd="0" destOrd="0" presId="urn:microsoft.com/office/officeart/2005/8/layout/hProcess9"/>
    <dgm:cxn modelId="{5B0DB877-1FAD-4CD8-8AB3-101BE770D797}" srcId="{23AD3B47-7A2C-4FD9-A60C-443153CA4502}" destId="{65A4624F-8FB2-4395-BA56-96CE31F1C87E}" srcOrd="2" destOrd="0" parTransId="{B2B51CB5-68DC-41C4-AEC1-FCE136E1202A}" sibTransId="{95EAD1CA-58A1-491F-95C2-065D586A33B9}"/>
    <dgm:cxn modelId="{29C01887-0786-4923-A3FE-C2C1790117FF}" type="presOf" srcId="{2FF2419D-F22D-48F2-89B7-4C5B286A7199}" destId="{86C7CF7F-DB07-4F13-97F3-87E095D87BCD}" srcOrd="0" destOrd="0" presId="urn:microsoft.com/office/officeart/2005/8/layout/hProcess9"/>
    <dgm:cxn modelId="{D04BC095-CB0C-499F-B1EF-97E5358E25F0}" srcId="{23AD3B47-7A2C-4FD9-A60C-443153CA4502}" destId="{2FF2419D-F22D-48F2-89B7-4C5B286A7199}" srcOrd="0" destOrd="0" parTransId="{31A0113A-D6DE-425E-A817-213C796CF355}" sibTransId="{A09BCF61-ED42-4229-9E6E-129A95B3FDB6}"/>
    <dgm:cxn modelId="{54AB049C-18DF-4276-A959-DAFFC52AE020}" srcId="{23AD3B47-7A2C-4FD9-A60C-443153CA4502}" destId="{648C3670-1E9D-4969-AFDE-D2CAE42FE7C7}" srcOrd="1" destOrd="0" parTransId="{7D5FB656-82DC-488C-8070-CAD5734A6916}" sibTransId="{6A4719AD-EFC3-48BD-9F68-0D9206E3160F}"/>
    <dgm:cxn modelId="{B79C58CB-6296-40D8-AB15-8E81E4983773}" type="presOf" srcId="{C7DF6C51-A2A5-49B5-9B92-FE4EB5D605DB}" destId="{7E607E3F-660D-4F3E-9279-7DB669787219}" srcOrd="0" destOrd="0" presId="urn:microsoft.com/office/officeart/2005/8/layout/hProcess9"/>
    <dgm:cxn modelId="{1D5AB8FA-528A-4A38-9EB5-2D9F94981BCC}" type="presOf" srcId="{65A4624F-8FB2-4395-BA56-96CE31F1C87E}" destId="{E4E9AF01-CF8D-475C-9805-F928D2CFC054}" srcOrd="0" destOrd="0" presId="urn:microsoft.com/office/officeart/2005/8/layout/hProcess9"/>
    <dgm:cxn modelId="{7A4F6938-778E-4938-B789-69FF8F30CD48}" type="presParOf" srcId="{9834259F-9C2A-4CF7-AF9A-446AAF6023E9}" destId="{E6ACDC6C-44EF-427E-BA30-D6FB604885F4}" srcOrd="0" destOrd="0" presId="urn:microsoft.com/office/officeart/2005/8/layout/hProcess9"/>
    <dgm:cxn modelId="{8C570088-29AC-42AF-BAA9-7DE48322FB09}" type="presParOf" srcId="{9834259F-9C2A-4CF7-AF9A-446AAF6023E9}" destId="{C5A436C1-5B8A-4B9E-B8E4-96A1369D7069}" srcOrd="1" destOrd="0" presId="urn:microsoft.com/office/officeart/2005/8/layout/hProcess9"/>
    <dgm:cxn modelId="{34657948-3AA9-4C89-8F29-4A69EFBFFF92}" type="presParOf" srcId="{C5A436C1-5B8A-4B9E-B8E4-96A1369D7069}" destId="{86C7CF7F-DB07-4F13-97F3-87E095D87BCD}" srcOrd="0" destOrd="0" presId="urn:microsoft.com/office/officeart/2005/8/layout/hProcess9"/>
    <dgm:cxn modelId="{D11F5840-5395-4E73-8C0B-20BDF32E0E8A}" type="presParOf" srcId="{C5A436C1-5B8A-4B9E-B8E4-96A1369D7069}" destId="{1A9EF662-9D67-4481-B6DB-0F957E61E65C}" srcOrd="1" destOrd="0" presId="urn:microsoft.com/office/officeart/2005/8/layout/hProcess9"/>
    <dgm:cxn modelId="{DCF39AB3-5E0B-4759-85E9-F36F511B8685}" type="presParOf" srcId="{C5A436C1-5B8A-4B9E-B8E4-96A1369D7069}" destId="{286D51D9-4F3E-42FA-8A48-2ED3B1FA5A7E}" srcOrd="2" destOrd="0" presId="urn:microsoft.com/office/officeart/2005/8/layout/hProcess9"/>
    <dgm:cxn modelId="{10651E63-3483-4803-9262-3BC0D38CD760}" type="presParOf" srcId="{C5A436C1-5B8A-4B9E-B8E4-96A1369D7069}" destId="{3338C82D-A26F-46D7-A203-C769E4D794CA}" srcOrd="3" destOrd="0" presId="urn:microsoft.com/office/officeart/2005/8/layout/hProcess9"/>
    <dgm:cxn modelId="{F7D69A77-714A-44DF-ACA4-12F4F0785410}" type="presParOf" srcId="{C5A436C1-5B8A-4B9E-B8E4-96A1369D7069}" destId="{E4E9AF01-CF8D-475C-9805-F928D2CFC054}" srcOrd="4" destOrd="0" presId="urn:microsoft.com/office/officeart/2005/8/layout/hProcess9"/>
    <dgm:cxn modelId="{F9E70620-C30F-4F96-9E77-066EE135FACC}" type="presParOf" srcId="{C5A436C1-5B8A-4B9E-B8E4-96A1369D7069}" destId="{AED4309C-D203-4910-AD77-46C294413227}" srcOrd="5" destOrd="0" presId="urn:microsoft.com/office/officeart/2005/8/layout/hProcess9"/>
    <dgm:cxn modelId="{C9D26EB9-08F1-4B56-9C66-28D070F84CEA}" type="presParOf" srcId="{C5A436C1-5B8A-4B9E-B8E4-96A1369D7069}" destId="{7E607E3F-660D-4F3E-9279-7DB669787219}"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CDC6C-44EF-427E-BA30-D6FB604885F4}">
      <dsp:nvSpPr>
        <dsp:cNvPr id="0" name=""/>
        <dsp:cNvSpPr/>
      </dsp:nvSpPr>
      <dsp:spPr>
        <a:xfrm>
          <a:off x="712498" y="0"/>
          <a:ext cx="8074986" cy="250107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C7CF7F-DB07-4F13-97F3-87E095D87BCD}">
      <dsp:nvSpPr>
        <dsp:cNvPr id="0" name=""/>
        <dsp:cNvSpPr/>
      </dsp:nvSpPr>
      <dsp:spPr>
        <a:xfrm>
          <a:off x="7131" y="750323"/>
          <a:ext cx="2190174" cy="100043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Research</a:t>
          </a:r>
        </a:p>
      </dsp:txBody>
      <dsp:txXfrm>
        <a:off x="55968" y="799160"/>
        <a:ext cx="2092500" cy="902757"/>
      </dsp:txXfrm>
    </dsp:sp>
    <dsp:sp modelId="{286D51D9-4F3E-42FA-8A48-2ED3B1FA5A7E}">
      <dsp:nvSpPr>
        <dsp:cNvPr id="0" name=""/>
        <dsp:cNvSpPr/>
      </dsp:nvSpPr>
      <dsp:spPr>
        <a:xfrm>
          <a:off x="2438980" y="750323"/>
          <a:ext cx="2190174" cy="100043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Write Up</a:t>
          </a:r>
        </a:p>
      </dsp:txBody>
      <dsp:txXfrm>
        <a:off x="2487817" y="799160"/>
        <a:ext cx="2092500" cy="902757"/>
      </dsp:txXfrm>
    </dsp:sp>
    <dsp:sp modelId="{E4E9AF01-CF8D-475C-9805-F928D2CFC054}">
      <dsp:nvSpPr>
        <dsp:cNvPr id="0" name=""/>
        <dsp:cNvSpPr/>
      </dsp:nvSpPr>
      <dsp:spPr>
        <a:xfrm>
          <a:off x="4870829" y="750323"/>
          <a:ext cx="2190174" cy="100043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Editing</a:t>
          </a:r>
        </a:p>
      </dsp:txBody>
      <dsp:txXfrm>
        <a:off x="4919666" y="799160"/>
        <a:ext cx="2092500" cy="902757"/>
      </dsp:txXfrm>
    </dsp:sp>
    <dsp:sp modelId="{7E607E3F-660D-4F3E-9279-7DB669787219}">
      <dsp:nvSpPr>
        <dsp:cNvPr id="0" name=""/>
        <dsp:cNvSpPr/>
      </dsp:nvSpPr>
      <dsp:spPr>
        <a:xfrm>
          <a:off x="7302677" y="750323"/>
          <a:ext cx="2190174" cy="100043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Publication</a:t>
          </a:r>
        </a:p>
      </dsp:txBody>
      <dsp:txXfrm>
        <a:off x="7351514" y="799160"/>
        <a:ext cx="2092500" cy="90275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2A31FF-6902-4BC2-AC2D-9FAE430F92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4CFC8C2-9675-4B26-9660-DB95E2246C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532143-CDB6-4651-B485-F129AED93090}" type="datetimeFigureOut">
              <a:rPr lang="en-GB" smtClean="0"/>
              <a:t>10/10/2021</a:t>
            </a:fld>
            <a:endParaRPr lang="en-GB"/>
          </a:p>
        </p:txBody>
      </p:sp>
      <p:sp>
        <p:nvSpPr>
          <p:cNvPr id="4" name="Footer Placeholder 3">
            <a:extLst>
              <a:ext uri="{FF2B5EF4-FFF2-40B4-BE49-F238E27FC236}">
                <a16:creationId xmlns:a16="http://schemas.microsoft.com/office/drawing/2014/main" id="{297EF56A-29D8-4D73-BF85-E3ED0A360B3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563A68F-B684-4A81-9FDB-84598A6398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F3149-82EE-4E47-A95F-F2BDB0465C0D}" type="slidenum">
              <a:rPr lang="en-GB" smtClean="0"/>
              <a:t>‹#›</a:t>
            </a:fld>
            <a:endParaRPr lang="en-GB"/>
          </a:p>
        </p:txBody>
      </p:sp>
    </p:spTree>
    <p:extLst>
      <p:ext uri="{BB962C8B-B14F-4D97-AF65-F5344CB8AC3E}">
        <p14:creationId xmlns:p14="http://schemas.microsoft.com/office/powerpoint/2010/main" val="206377458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0-04T10:38:55.621"/>
    </inkml:context>
    <inkml:brush xml:id="br0">
      <inkml:brushProperty name="width" value="0.1" units="cm"/>
      <inkml:brushProperty name="height" value="0.1" units="cm"/>
      <inkml:brushProperty name="color" value="#E71224"/>
    </inkml:brush>
  </inkml:definitions>
  <inkml:trace contextRef="#ctx0" brushRef="#br0">5636 10043 3067 0 0,'0'0'0'0'0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0-04T10:38:55.621"/>
    </inkml:context>
    <inkml:brush xml:id="br0">
      <inkml:brushProperty name="width" value="0.1" units="cm"/>
      <inkml:brushProperty name="height" value="0.1" units="cm"/>
      <inkml:brushProperty name="color" value="#E71224"/>
    </inkml:brush>
  </inkml:definitions>
  <inkml:trace contextRef="#ctx0" brushRef="#br0">5636 10043 3067 0 0,'0'0'0'0'0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0-04T10:38:55.622"/>
    </inkml:context>
    <inkml:brush xml:id="br0">
      <inkml:brushProperty name="width" value="0.1" units="cm"/>
      <inkml:brushProperty name="height" value="0.1" units="cm"/>
      <inkml:brushProperty name="color" value="#E71224"/>
    </inkml:brush>
  </inkml:definitions>
  <inkml:trace contextRef="#ctx0" brushRef="#br0">4784 9709 1419 0 0,'0'0'0'0'0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0-04T10:38:55.623"/>
    </inkml:context>
    <inkml:brush xml:id="br0">
      <inkml:brushProperty name="width" value="0.1" units="cm"/>
      <inkml:brushProperty name="height" value="0.1" units="cm"/>
      <inkml:brushProperty name="color" value="#E71224"/>
    </inkml:brush>
  </inkml:definitions>
  <inkml:trace contextRef="#ctx0" brushRef="#br0">4786 9706 415 0 0,'6'-9'0'0'0,"-4"6"1072"0"0,4-5-1072 0 0,-6 7 716 0 0,4-4-716 0 0,-5 7 300 0 0,4-5-300 0 0,-5 6 328 0 0,4-6-328 0 0,-4 7 440 0 0,4-7-440 0 0,-4 6 472 0 0,4-5-472 0 0,-4 5 352 0 0,4-5-352 0 0,-5 4 168 0 0,6-4-168 0 0,-6 4 0 0 0,6-4 0 0 0,-6 4-84 0 0,6-4 84 0 0,-6 4-156 0 0,6-4 156 0 0,-6 4-168 0 0,6-4 168 0 0,-6 4-248 0 0,6-4 248 0 0,-6 4-860 0 0,6-4 860 0 0,-6 4-1368 0 0,6-4 1368 0 0,1-3 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0-04T10:38:55.621"/>
    </inkml:context>
    <inkml:brush xml:id="br0">
      <inkml:brushProperty name="width" value="0.1" units="cm"/>
      <inkml:brushProperty name="height" value="0.1" units="cm"/>
      <inkml:brushProperty name="color" value="#E71224"/>
    </inkml:brush>
  </inkml:definitions>
  <inkml:trace contextRef="#ctx0" brushRef="#br0">5636 10043 3067 0 0,'0'0'0'0'0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0-04T10:38:55.622"/>
    </inkml:context>
    <inkml:brush xml:id="br0">
      <inkml:brushProperty name="width" value="0.1" units="cm"/>
      <inkml:brushProperty name="height" value="0.1" units="cm"/>
      <inkml:brushProperty name="color" value="#E71224"/>
    </inkml:brush>
  </inkml:definitions>
  <inkml:trace contextRef="#ctx0" brushRef="#br0">4784 9709 1419 0 0,'0'0'0'0'0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0-04T10:38:55.623"/>
    </inkml:context>
    <inkml:brush xml:id="br0">
      <inkml:brushProperty name="width" value="0.1" units="cm"/>
      <inkml:brushProperty name="height" value="0.1" units="cm"/>
      <inkml:brushProperty name="color" value="#E71224"/>
    </inkml:brush>
  </inkml:definitions>
  <inkml:trace contextRef="#ctx0" brushRef="#br0">4786 9706 415 0 0,'6'-9'0'0'0,"-4"6"1072"0"0,4-5-1072 0 0,-6 7 716 0 0,4-4-716 0 0,-5 7 300 0 0,4-5-300 0 0,-5 6 328 0 0,4-6-328 0 0,-4 7 440 0 0,4-7-440 0 0,-4 6 472 0 0,4-5-472 0 0,-4 5 352 0 0,4-5-352 0 0,-5 4 168 0 0,6-4-168 0 0,-6 4 0 0 0,6-4 0 0 0,-6 4-84 0 0,6-4 84 0 0,-6 4-156 0 0,6-4 156 0 0,-6 4-168 0 0,6-4 168 0 0,-6 4-248 0 0,6-4 248 0 0,-6 4-860 0 0,6-4 860 0 0,-6 4-1368 0 0,6-4 1368 0 0,1-3 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0-04T10:38:55.621"/>
    </inkml:context>
    <inkml:brush xml:id="br0">
      <inkml:brushProperty name="width" value="0.1" units="cm"/>
      <inkml:brushProperty name="height" value="0.1" units="cm"/>
      <inkml:brushProperty name="color" value="#E71224"/>
    </inkml:brush>
  </inkml:definitions>
  <inkml:trace contextRef="#ctx0" brushRef="#br0">5636 10043 3067 0 0,'0'0'0'0'0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0-04T10:38:55.622"/>
    </inkml:context>
    <inkml:brush xml:id="br0">
      <inkml:brushProperty name="width" value="0.1" units="cm"/>
      <inkml:brushProperty name="height" value="0.1" units="cm"/>
      <inkml:brushProperty name="color" value="#E71224"/>
    </inkml:brush>
  </inkml:definitions>
  <inkml:trace contextRef="#ctx0" brushRef="#br0">4784 9709 1419 0 0,'0'0'0'0'0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0-04T10:38:55.623"/>
    </inkml:context>
    <inkml:brush xml:id="br0">
      <inkml:brushProperty name="width" value="0.1" units="cm"/>
      <inkml:brushProperty name="height" value="0.1" units="cm"/>
      <inkml:brushProperty name="color" value="#E71224"/>
    </inkml:brush>
  </inkml:definitions>
  <inkml:trace contextRef="#ctx0" brushRef="#br0">4786 9706 415 0 0,'6'-9'0'0'0,"-4"6"1072"0"0,4-5-1072 0 0,-6 7 716 0 0,4-4-716 0 0,-5 7 300 0 0,4-5-300 0 0,-5 6 328 0 0,4-6-328 0 0,-4 7 440 0 0,4-7-440 0 0,-4 6 472 0 0,4-5-472 0 0,-4 5 352 0 0,4-5-352 0 0,-5 4 168 0 0,6-4-168 0 0,-6 4 0 0 0,6-4 0 0 0,-6 4-84 0 0,6-4 84 0 0,-6 4-156 0 0,6-4 156 0 0,-6 4-168 0 0,6-4 168 0 0,-6 4-248 0 0,6-4 248 0 0,-6 4-860 0 0,6-4 860 0 0,-6 4-1368 0 0,6-4 1368 0 0,1-3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0-04T10:38:55.622"/>
    </inkml:context>
    <inkml:brush xml:id="br0">
      <inkml:brushProperty name="width" value="0.1" units="cm"/>
      <inkml:brushProperty name="height" value="0.1" units="cm"/>
      <inkml:brushProperty name="color" value="#E71224"/>
    </inkml:brush>
  </inkml:definitions>
  <inkml:trace contextRef="#ctx0" brushRef="#br0">4784 9709 1419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0-04T10:38:55.623"/>
    </inkml:context>
    <inkml:brush xml:id="br0">
      <inkml:brushProperty name="width" value="0.1" units="cm"/>
      <inkml:brushProperty name="height" value="0.1" units="cm"/>
      <inkml:brushProperty name="color" value="#E71224"/>
    </inkml:brush>
  </inkml:definitions>
  <inkml:trace contextRef="#ctx0" brushRef="#br0">4786 9706 415 0 0,'6'-9'0'0'0,"-4"6"1072"0"0,4-5-1072 0 0,-6 7 716 0 0,4-4-716 0 0,-5 7 300 0 0,4-5-300 0 0,-5 6 328 0 0,4-6-328 0 0,-4 7 440 0 0,4-7-440 0 0,-4 6 472 0 0,4-5-472 0 0,-4 5 352 0 0,4-5-352 0 0,-5 4 168 0 0,6-4-168 0 0,-6 4 0 0 0,6-4 0 0 0,-6 4-84 0 0,6-4 84 0 0,-6 4-156 0 0,6-4 156 0 0,-6 4-168 0 0,6-4 168 0 0,-6 4-248 0 0,6-4 248 0 0,-6 4-860 0 0,6-4 860 0 0,-6 4-1368 0 0,6-4 1368 0 0,1-3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0-04T10:38:55.621"/>
    </inkml:context>
    <inkml:brush xml:id="br0">
      <inkml:brushProperty name="width" value="0.1" units="cm"/>
      <inkml:brushProperty name="height" value="0.1" units="cm"/>
      <inkml:brushProperty name="color" value="#E71224"/>
    </inkml:brush>
  </inkml:definitions>
  <inkml:trace contextRef="#ctx0" brushRef="#br0">5636 10043 3067 0 0,'0'0'0'0'0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0-04T10:38:55.622"/>
    </inkml:context>
    <inkml:brush xml:id="br0">
      <inkml:brushProperty name="width" value="0.1" units="cm"/>
      <inkml:brushProperty name="height" value="0.1" units="cm"/>
      <inkml:brushProperty name="color" value="#E71224"/>
    </inkml:brush>
  </inkml:definitions>
  <inkml:trace contextRef="#ctx0" brushRef="#br0">4784 9709 1419 0 0,'0'0'0'0'0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0-04T10:38:55.623"/>
    </inkml:context>
    <inkml:brush xml:id="br0">
      <inkml:brushProperty name="width" value="0.1" units="cm"/>
      <inkml:brushProperty name="height" value="0.1" units="cm"/>
      <inkml:brushProperty name="color" value="#E71224"/>
    </inkml:brush>
  </inkml:definitions>
  <inkml:trace contextRef="#ctx0" brushRef="#br0">4786 9706 415 0 0,'6'-9'0'0'0,"-4"6"1072"0"0,4-5-1072 0 0,-6 7 716 0 0,4-4-716 0 0,-5 7 300 0 0,4-5-300 0 0,-5 6 328 0 0,4-6-328 0 0,-4 7 440 0 0,4-7-440 0 0,-4 6 472 0 0,4-5-472 0 0,-4 5 352 0 0,4-5-352 0 0,-5 4 168 0 0,6-4-168 0 0,-6 4 0 0 0,6-4 0 0 0,-6 4-84 0 0,6-4 84 0 0,-6 4-156 0 0,6-4 156 0 0,-6 4-168 0 0,6-4 168 0 0,-6 4-248 0 0,6-4 248 0 0,-6 4-860 0 0,6-4 860 0 0,-6 4-1368 0 0,6-4 1368 0 0,1-3 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0-04T10:38:55.621"/>
    </inkml:context>
    <inkml:brush xml:id="br0">
      <inkml:brushProperty name="width" value="0.1" units="cm"/>
      <inkml:brushProperty name="height" value="0.1" units="cm"/>
      <inkml:brushProperty name="color" value="#E71224"/>
    </inkml:brush>
  </inkml:definitions>
  <inkml:trace contextRef="#ctx0" brushRef="#br0">5636 10043 3067 0 0,'0'0'0'0'0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0-04T10:38:55.622"/>
    </inkml:context>
    <inkml:brush xml:id="br0">
      <inkml:brushProperty name="width" value="0.1" units="cm"/>
      <inkml:brushProperty name="height" value="0.1" units="cm"/>
      <inkml:brushProperty name="color" value="#E71224"/>
    </inkml:brush>
  </inkml:definitions>
  <inkml:trace contextRef="#ctx0" brushRef="#br0">4784 9709 1419 0 0,'0'0'0'0'0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0-04T10:38:55.623"/>
    </inkml:context>
    <inkml:brush xml:id="br0">
      <inkml:brushProperty name="width" value="0.1" units="cm"/>
      <inkml:brushProperty name="height" value="0.1" units="cm"/>
      <inkml:brushProperty name="color" value="#E71224"/>
    </inkml:brush>
  </inkml:definitions>
  <inkml:trace contextRef="#ctx0" brushRef="#br0">4786 9706 415 0 0,'6'-9'0'0'0,"-4"6"1072"0"0,4-5-1072 0 0,-6 7 716 0 0,4-4-716 0 0,-5 7 300 0 0,4-5-300 0 0,-5 6 328 0 0,4-6-328 0 0,-4 7 440 0 0,4-7-440 0 0,-4 6 472 0 0,4-5-472 0 0,-4 5 352 0 0,4-5-352 0 0,-5 4 168 0 0,6-4-168 0 0,-6 4 0 0 0,6-4 0 0 0,-6 4-84 0 0,6-4 84 0 0,-6 4-156 0 0,6-4 156 0 0,-6 4-168 0 0,6-4 168 0 0,-6 4-248 0 0,6-4 248 0 0,-6 4-860 0 0,6-4 860 0 0,-6 4-1368 0 0,6-4 1368 0 0,1-3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D3961-A7B9-ED40-9F13-8D2504F7BC2D}" type="datetimeFigureOut">
              <a:rPr lang="en-US" smtClean="0"/>
              <a:t>10/10/2021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5A2011-699E-114A-9EC8-484B2CECAA7D}" type="slidenum">
              <a:rPr lang="en-US" smtClean="0"/>
              <a:t>‹#›</a:t>
            </a:fld>
            <a:endParaRPr lang="en-US"/>
          </a:p>
        </p:txBody>
      </p:sp>
    </p:spTree>
    <p:extLst>
      <p:ext uri="{BB962C8B-B14F-4D97-AF65-F5344CB8AC3E}">
        <p14:creationId xmlns:p14="http://schemas.microsoft.com/office/powerpoint/2010/main" val="841444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5A2011-699E-114A-9EC8-484B2CECAA7D}" type="slidenum">
              <a:rPr lang="en-US" smtClean="0"/>
              <a:t>1</a:t>
            </a:fld>
            <a:endParaRPr lang="en-US"/>
          </a:p>
        </p:txBody>
      </p:sp>
    </p:spTree>
    <p:extLst>
      <p:ext uri="{BB962C8B-B14F-4D97-AF65-F5344CB8AC3E}">
        <p14:creationId xmlns:p14="http://schemas.microsoft.com/office/powerpoint/2010/main" val="1661149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1125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71F6C51-4C81-48FC-9488-37D7770DB130}"/>
              </a:ext>
            </a:extLst>
          </p:cNvPr>
          <p:cNvSpPr>
            <a:spLocks noGrp="1"/>
          </p:cNvSpPr>
          <p:nvPr>
            <p:ph type="body" sz="quarter" idx="10" hasCustomPrompt="1"/>
          </p:nvPr>
        </p:nvSpPr>
        <p:spPr>
          <a:xfrm>
            <a:off x="792000" y="298970"/>
            <a:ext cx="10906183" cy="598806"/>
          </a:xfrm>
          <a:prstGeom prst="rect">
            <a:avLst/>
          </a:prstGeom>
        </p:spPr>
        <p:txBody>
          <a:bodyPr/>
          <a:lstStyle>
            <a:lvl1pPr marL="0" indent="0">
              <a:buNone/>
              <a:defRPr sz="4000">
                <a:solidFill>
                  <a:srgbClr val="2E75B6"/>
                </a:solidFill>
                <a:latin typeface="+mj-lt"/>
              </a:defRPr>
            </a:lvl1pPr>
          </a:lstStyle>
          <a:p>
            <a:pPr lvl="0"/>
            <a:r>
              <a:rPr lang="en-GB" dirty="0"/>
              <a:t>Heading</a:t>
            </a:r>
          </a:p>
        </p:txBody>
      </p:sp>
      <p:sp>
        <p:nvSpPr>
          <p:cNvPr id="11" name="Text Placeholder 10">
            <a:extLst>
              <a:ext uri="{FF2B5EF4-FFF2-40B4-BE49-F238E27FC236}">
                <a16:creationId xmlns:a16="http://schemas.microsoft.com/office/drawing/2014/main" id="{138CA685-961E-4E72-88D9-27C3671D6BD3}"/>
              </a:ext>
            </a:extLst>
          </p:cNvPr>
          <p:cNvSpPr>
            <a:spLocks noGrp="1"/>
          </p:cNvSpPr>
          <p:nvPr>
            <p:ph type="body" sz="quarter" idx="11" hasCustomPrompt="1"/>
          </p:nvPr>
        </p:nvSpPr>
        <p:spPr>
          <a:xfrm>
            <a:off x="792000" y="951726"/>
            <a:ext cx="10906182" cy="457055"/>
          </a:xfrm>
          <a:prstGeom prst="rect">
            <a:avLst/>
          </a:prstGeom>
        </p:spPr>
        <p:txBody>
          <a:bodyPr/>
          <a:lstStyle>
            <a:lvl1pPr marL="0" indent="0">
              <a:buNone/>
              <a:defRPr>
                <a:solidFill>
                  <a:srgbClr val="70AD47"/>
                </a:solidFill>
              </a:defRPr>
            </a:lvl1pPr>
          </a:lstStyle>
          <a:p>
            <a:pPr lvl="0"/>
            <a:r>
              <a:rPr lang="en-GB" dirty="0"/>
              <a:t>Sub heading</a:t>
            </a:r>
          </a:p>
        </p:txBody>
      </p:sp>
      <p:sp>
        <p:nvSpPr>
          <p:cNvPr id="15" name="Text Placeholder 14">
            <a:extLst>
              <a:ext uri="{FF2B5EF4-FFF2-40B4-BE49-F238E27FC236}">
                <a16:creationId xmlns:a16="http://schemas.microsoft.com/office/drawing/2014/main" id="{32414F67-9070-47F0-B1EA-5557EBAC249B}"/>
              </a:ext>
            </a:extLst>
          </p:cNvPr>
          <p:cNvSpPr>
            <a:spLocks noGrp="1"/>
          </p:cNvSpPr>
          <p:nvPr>
            <p:ph type="body" sz="quarter" idx="12" hasCustomPrompt="1"/>
          </p:nvPr>
        </p:nvSpPr>
        <p:spPr>
          <a:xfrm>
            <a:off x="792057" y="1806498"/>
            <a:ext cx="10906125" cy="3838652"/>
          </a:xfrm>
          <a:prstGeom prst="rect">
            <a:avLst/>
          </a:prstGeom>
        </p:spPr>
        <p:txBody>
          <a:bodyPr/>
          <a:lstStyle>
            <a:lvl1pPr marL="0" indent="0">
              <a:buClr>
                <a:srgbClr val="2E75B6"/>
              </a:buClr>
              <a:buNone/>
              <a:defRPr/>
            </a:lvl1pPr>
            <a:lvl2pPr>
              <a:buClr>
                <a:srgbClr val="2E75B6"/>
              </a:buClr>
              <a:defRPr/>
            </a:lvl2pPr>
            <a:lvl3pPr>
              <a:buClr>
                <a:srgbClr val="2E75B6"/>
              </a:buClr>
              <a:defRPr/>
            </a:lvl3pPr>
            <a:lvl4pPr>
              <a:buClr>
                <a:srgbClr val="2E75B6"/>
              </a:buClr>
              <a:defRPr/>
            </a:lvl4pPr>
            <a:lvl5pPr>
              <a:buClr>
                <a:srgbClr val="2E75B6"/>
              </a:buClr>
              <a:defRPr/>
            </a:lvl5pPr>
          </a:lstStyle>
          <a:p>
            <a:pPr lvl="0"/>
            <a:r>
              <a:rPr lang="en-US" dirty="0"/>
              <a:t>Add text here</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3961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969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3600" y="624110"/>
            <a:ext cx="8785600" cy="1280890"/>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363200" y="6135090"/>
            <a:ext cx="1021840" cy="370171"/>
          </a:xfrm>
          <a:prstGeom prst="rect">
            <a:avLst/>
          </a:prstGeom>
        </p:spPr>
        <p:txBody>
          <a:bodyPr/>
          <a:lstStyle/>
          <a:p>
            <a:fld id="{B61BEF0D-F0BB-DE4B-95CE-6DB70DBA9567}" type="datetimeFigureOut">
              <a:rPr lang="en-US" smtClean="0"/>
              <a:pPr/>
              <a:t>10/10/2021</a:t>
            </a:fld>
            <a:endParaRPr lang="en-US" dirty="0"/>
          </a:p>
        </p:txBody>
      </p:sp>
      <p:sp>
        <p:nvSpPr>
          <p:cNvPr id="4" name="Footer Placeholder 3"/>
          <p:cNvSpPr>
            <a:spLocks noGrp="1"/>
          </p:cNvSpPr>
          <p:nvPr>
            <p:ph type="ftr" sz="quarter" idx="11"/>
          </p:nvPr>
        </p:nvSpPr>
        <p:spPr>
          <a:xfrm>
            <a:off x="2589887" y="6135810"/>
            <a:ext cx="7621984" cy="365125"/>
          </a:xfrm>
          <a:prstGeom prst="rect">
            <a:avLst/>
          </a:prstGeom>
        </p:spPr>
        <p:txBody>
          <a:bodyPr/>
          <a:lstStyle/>
          <a:p>
            <a:endParaRPr lang="en-US" dirty="0"/>
          </a:p>
        </p:txBody>
      </p:sp>
      <p:sp>
        <p:nvSpPr>
          <p:cNvPr id="8"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a:xfrm>
            <a:off x="681637" y="787784"/>
            <a:ext cx="779971"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0992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9999" y="360001"/>
            <a:ext cx="11232000" cy="579303"/>
          </a:xfrm>
          <a:prstGeom prst="rect">
            <a:avLst/>
          </a:prstGeom>
        </p:spPr>
        <p:txBody>
          <a:bodyPr/>
          <a:lstStyle/>
          <a:p>
            <a:r>
              <a:rPr lang="en-US"/>
              <a:t>Click to edit Master title style</a:t>
            </a:r>
            <a:endParaRPr lang="en-GB" dirty="0"/>
          </a:p>
        </p:txBody>
      </p:sp>
      <p:sp>
        <p:nvSpPr>
          <p:cNvPr id="3" name="Content Placeholder 2"/>
          <p:cNvSpPr>
            <a:spLocks noGrp="1"/>
          </p:cNvSpPr>
          <p:nvPr>
            <p:ph idx="1"/>
          </p:nvPr>
        </p:nvSpPr>
        <p:spPr>
          <a:xfrm>
            <a:off x="623999" y="1566001"/>
            <a:ext cx="10944000" cy="4572000"/>
          </a:xfrm>
          <a:prstGeom prst="rect">
            <a:avLst/>
          </a:prstGeom>
        </p:spPr>
        <p:txBody>
          <a:bodyPr/>
          <a:lstStyle>
            <a:lvl1pPr marL="285750" indent="-285750">
              <a:buFont typeface="Arial"/>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6"/>
          <p:cNvSpPr>
            <a:spLocks noGrp="1"/>
          </p:cNvSpPr>
          <p:nvPr>
            <p:ph type="ftr" sz="quarter" idx="10"/>
          </p:nvPr>
        </p:nvSpPr>
        <p:spPr>
          <a:xfrm>
            <a:off x="480000" y="6324594"/>
            <a:ext cx="11232000" cy="396000"/>
          </a:xfrm>
          <a:prstGeom prst="rect">
            <a:avLst/>
          </a:prstGeom>
        </p:spPr>
        <p:txBody>
          <a:bodyPr/>
          <a:lstStyle/>
          <a:p>
            <a:r>
              <a:rPr lang="en-GB" dirty="0" err="1"/>
              <a:t>www.britishcouncil.org</a:t>
            </a:r>
            <a:endParaRPr lang="en-GB" dirty="0"/>
          </a:p>
        </p:txBody>
      </p:sp>
      <p:sp>
        <p:nvSpPr>
          <p:cNvPr id="8" name="Slide Number Placeholder 7"/>
          <p:cNvSpPr>
            <a:spLocks noGrp="1"/>
          </p:cNvSpPr>
          <p:nvPr>
            <p:ph type="sldNum" sz="quarter" idx="11"/>
          </p:nvPr>
        </p:nvSpPr>
        <p:spPr>
          <a:xfrm>
            <a:off x="8777816" y="6324594"/>
            <a:ext cx="2743200" cy="396000"/>
          </a:xfrm>
          <a:prstGeom prst="rect">
            <a:avLst/>
          </a:prstGeom>
        </p:spPr>
        <p:txBody>
          <a:bodyPr/>
          <a:lstStyle/>
          <a:p>
            <a:fld id="{A1049D63-565D-48E4-9173-0B172111DC54}" type="slidenum">
              <a:rPr lang="en-GB" smtClean="0"/>
              <a:pPr/>
              <a:t>‹#›</a:t>
            </a:fld>
            <a:endParaRPr lang="en-GB" dirty="0"/>
          </a:p>
        </p:txBody>
      </p:sp>
    </p:spTree>
    <p:extLst>
      <p:ext uri="{BB962C8B-B14F-4D97-AF65-F5344CB8AC3E}">
        <p14:creationId xmlns:p14="http://schemas.microsoft.com/office/powerpoint/2010/main" val="3402835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382892"/>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ustomXml" Target="../ink/ink3.xml"/><Relationship Id="rId4" Type="http://schemas.openxmlformats.org/officeDocument/2006/relationships/customXml" Target="../ink/ink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ustomXml" Target="../ink/ink6.xml"/><Relationship Id="rId4" Type="http://schemas.openxmlformats.org/officeDocument/2006/relationships/customXml" Target="../ink/ink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4.jfif"/><Relationship Id="rId3" Type="http://schemas.openxmlformats.org/officeDocument/2006/relationships/image" Target="../media/image7.png"/><Relationship Id="rId7" Type="http://schemas.openxmlformats.org/officeDocument/2006/relationships/image" Target="../media/image3.jfif"/><Relationship Id="rId2"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ustomXml" Target="../ink/ink9.xml"/><Relationship Id="rId4" Type="http://schemas.openxmlformats.org/officeDocument/2006/relationships/customXml" Target="../ink/ink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7.png"/><Relationship Id="rId7" Type="http://schemas.openxmlformats.org/officeDocument/2006/relationships/diagramData" Target="../diagrams/data1.xml"/><Relationship Id="rId2"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image" Target="../media/image8.png"/><Relationship Id="rId11" Type="http://schemas.microsoft.com/office/2007/relationships/diagramDrawing" Target="../diagrams/drawing1.xml"/><Relationship Id="rId5" Type="http://schemas.openxmlformats.org/officeDocument/2006/relationships/customXml" Target="../ink/ink12.xml"/><Relationship Id="rId10" Type="http://schemas.openxmlformats.org/officeDocument/2006/relationships/diagramColors" Target="../diagrams/colors1.xml"/><Relationship Id="rId4" Type="http://schemas.openxmlformats.org/officeDocument/2006/relationships/customXml" Target="../ink/ink11.xml"/><Relationship Id="rId9"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ustomXml" Target="../ink/ink15.xml"/><Relationship Id="rId4" Type="http://schemas.openxmlformats.org/officeDocument/2006/relationships/customXml" Target="../ink/ink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1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ustomXml" Target="../ink/ink18.xml"/><Relationship Id="rId4" Type="http://schemas.openxmlformats.org/officeDocument/2006/relationships/customXml" Target="../ink/ink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86BEBC-8EA7-4FD7-9932-875D744F3EFA}"/>
              </a:ext>
            </a:extLst>
          </p:cNvPr>
          <p:cNvSpPr>
            <a:spLocks noGrp="1"/>
          </p:cNvSpPr>
          <p:nvPr>
            <p:ph type="body" sz="quarter" idx="4294967295"/>
          </p:nvPr>
        </p:nvSpPr>
        <p:spPr>
          <a:xfrm>
            <a:off x="831590" y="2882693"/>
            <a:ext cx="9684009" cy="1541925"/>
          </a:xfrm>
          <a:prstGeom prst="rect">
            <a:avLst/>
          </a:prstGeom>
        </p:spPr>
        <p:txBody>
          <a:bodyPr/>
          <a:lstStyle/>
          <a:p>
            <a:pPr marL="0" indent="0">
              <a:buNone/>
            </a:pPr>
            <a:r>
              <a:rPr lang="en-US" sz="5400" b="1" dirty="0">
                <a:solidFill>
                  <a:srgbClr val="EE7145"/>
                </a:solidFill>
                <a:latin typeface="Effra" panose="020B0606080202020204" pitchFamily="34" charset="77"/>
              </a:rPr>
              <a:t>Writing clinic</a:t>
            </a:r>
            <a:endParaRPr lang="en-US" sz="5400" dirty="0">
              <a:solidFill>
                <a:srgbClr val="EE7145"/>
              </a:solidFill>
              <a:latin typeface="Effra" panose="020B0606080202020204" pitchFamily="34" charset="77"/>
            </a:endParaRPr>
          </a:p>
          <a:p>
            <a:pPr marL="0" indent="0">
              <a:buNone/>
            </a:pPr>
            <a:endParaRPr lang="en-US" sz="1800" dirty="0">
              <a:solidFill>
                <a:srgbClr val="EE7145"/>
              </a:solidFill>
              <a:latin typeface="Effra" panose="020B0606080202020204" pitchFamily="34" charset="77"/>
            </a:endParaRPr>
          </a:p>
        </p:txBody>
      </p:sp>
      <p:sp>
        <p:nvSpPr>
          <p:cNvPr id="7" name="Text Placeholder 1">
            <a:extLst>
              <a:ext uri="{FF2B5EF4-FFF2-40B4-BE49-F238E27FC236}">
                <a16:creationId xmlns:a16="http://schemas.microsoft.com/office/drawing/2014/main" id="{519EF72B-6D5D-1442-8583-784B5ADE00B2}"/>
              </a:ext>
            </a:extLst>
          </p:cNvPr>
          <p:cNvSpPr txBox="1">
            <a:spLocks/>
          </p:cNvSpPr>
          <p:nvPr/>
        </p:nvSpPr>
        <p:spPr>
          <a:xfrm>
            <a:off x="831591" y="2283887"/>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1" dirty="0">
                <a:solidFill>
                  <a:schemeClr val="bg1">
                    <a:lumMod val="50000"/>
                  </a:schemeClr>
                </a:solidFill>
                <a:latin typeface="Effra Medium" panose="020B0606080202020204" pitchFamily="34" charset="77"/>
              </a:rPr>
              <a:t>Module 7 </a:t>
            </a:r>
            <a:r>
              <a:rPr lang="en-GB" sz="2800" dirty="0">
                <a:solidFill>
                  <a:schemeClr val="bg1">
                    <a:lumMod val="50000"/>
                  </a:schemeClr>
                </a:solidFill>
                <a:latin typeface="Effra" panose="020B0606080202020204" pitchFamily="34" charset="77"/>
              </a:rPr>
              <a:t>– Writing and presenting</a:t>
            </a:r>
          </a:p>
        </p:txBody>
      </p:sp>
      <p:sp>
        <p:nvSpPr>
          <p:cNvPr id="9" name="Text Placeholder 1">
            <a:extLst>
              <a:ext uri="{FF2B5EF4-FFF2-40B4-BE49-F238E27FC236}">
                <a16:creationId xmlns:a16="http://schemas.microsoft.com/office/drawing/2014/main" id="{A65E3385-AB6A-DE41-A9CA-A377A57D93A2}"/>
              </a:ext>
            </a:extLst>
          </p:cNvPr>
          <p:cNvSpPr txBox="1">
            <a:spLocks/>
          </p:cNvSpPr>
          <p:nvPr/>
        </p:nvSpPr>
        <p:spPr>
          <a:xfrm>
            <a:off x="2778068" y="6174909"/>
            <a:ext cx="5220039" cy="33006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300" dirty="0">
                <a:solidFill>
                  <a:schemeClr val="bg1">
                    <a:lumMod val="50000"/>
                  </a:schemeClr>
                </a:solidFill>
                <a:latin typeface="Effra" panose="020B0606080202020204" pitchFamily="34" charset="77"/>
              </a:rPr>
              <a:t>WORKSHOP PRESENTATION</a:t>
            </a:r>
          </a:p>
        </p:txBody>
      </p:sp>
    </p:spTree>
    <p:extLst>
      <p:ext uri="{BB962C8B-B14F-4D97-AF65-F5344CB8AC3E}">
        <p14:creationId xmlns:p14="http://schemas.microsoft.com/office/powerpoint/2010/main" val="836187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F5A74-DDCD-4643-A6D9-73455770935C}"/>
              </a:ext>
            </a:extLst>
          </p:cNvPr>
          <p:cNvSpPr>
            <a:spLocks noGrp="1"/>
          </p:cNvSpPr>
          <p:nvPr>
            <p:ph type="title"/>
          </p:nvPr>
        </p:nvSpPr>
        <p:spPr>
          <a:xfrm>
            <a:off x="561045" y="1128866"/>
            <a:ext cx="10241280" cy="1234440"/>
          </a:xfrm>
        </p:spPr>
        <p:txBody>
          <a:bodyPr>
            <a:normAutofit/>
          </a:bodyPr>
          <a:lstStyle/>
          <a:p>
            <a:r>
              <a:rPr lang="en-GB" sz="5400" b="1" dirty="0">
                <a:solidFill>
                  <a:srgbClr val="EE7145"/>
                </a:solidFill>
                <a:latin typeface="Effra" panose="020B0606080202020204"/>
              </a:rPr>
              <a:t>An example of good writing</a:t>
            </a:r>
          </a:p>
        </p:txBody>
      </p:sp>
      <p:sp>
        <p:nvSpPr>
          <p:cNvPr id="3" name="Content Placeholder 2">
            <a:extLst>
              <a:ext uri="{FF2B5EF4-FFF2-40B4-BE49-F238E27FC236}">
                <a16:creationId xmlns:a16="http://schemas.microsoft.com/office/drawing/2014/main" id="{C03BC6F5-8B71-4534-8C88-CF381DA98FB7}"/>
              </a:ext>
            </a:extLst>
          </p:cNvPr>
          <p:cNvSpPr>
            <a:spLocks noGrp="1"/>
          </p:cNvSpPr>
          <p:nvPr>
            <p:ph idx="1"/>
          </p:nvPr>
        </p:nvSpPr>
        <p:spPr>
          <a:xfrm>
            <a:off x="301083" y="2118732"/>
            <a:ext cx="11664176" cy="3958683"/>
          </a:xfrm>
        </p:spPr>
        <p:txBody>
          <a:bodyPr>
            <a:normAutofit fontScale="77500" lnSpcReduction="20000"/>
          </a:bodyPr>
          <a:lstStyle/>
          <a:p>
            <a:pPr marL="0" indent="0">
              <a:buNone/>
            </a:pPr>
            <a:r>
              <a:rPr lang="en-US" sz="3300" dirty="0">
                <a:latin typeface="Effra" panose="020B0606080202020204"/>
              </a:rPr>
              <a:t>The study was in three phases. First, I observed my pupils in two lessons and entered my findings in my journal. I also let three other colleagues observe lessons of group work in my class. I registered their feedbacks in my diary. My pupils were not active in group activities. I concluded that.</a:t>
            </a:r>
          </a:p>
          <a:p>
            <a:pPr marL="0" indent="0">
              <a:buNone/>
            </a:pPr>
            <a:r>
              <a:rPr lang="en-US" sz="3300" dirty="0">
                <a:latin typeface="Effra" panose="020B0606080202020204"/>
              </a:rPr>
              <a:t>During the second phase, I tried to find out the reason for their low participation in group activity. I distributed open ended questionnaires to the children to state one thing each that they hate about group work. It was revealed that they were not prepared for the task, so they were not actively participating. </a:t>
            </a:r>
          </a:p>
          <a:p>
            <a:pPr marL="0" indent="0">
              <a:buNone/>
            </a:pPr>
            <a:r>
              <a:rPr lang="en-US" sz="3300" dirty="0">
                <a:latin typeface="Effra" panose="020B0606080202020204"/>
              </a:rPr>
              <a:t>In the third phase, I looked for a teaching method that could increase their participation. Having responded to my open-ended questions and later closed questions, more than sixty percent of children agreed that giving them the topic of discussion ahead of the task can increase their participation in it. I proved that in two lessons and the children were so serious and active. </a:t>
            </a:r>
          </a:p>
          <a:p>
            <a:endParaRPr lang="en-GB" dirty="0"/>
          </a:p>
        </p:txBody>
      </p:sp>
      <p:cxnSp>
        <p:nvCxnSpPr>
          <p:cNvPr id="4" name="Straight Connector 3">
            <a:extLst>
              <a:ext uri="{FF2B5EF4-FFF2-40B4-BE49-F238E27FC236}">
                <a16:creationId xmlns:a16="http://schemas.microsoft.com/office/drawing/2014/main" id="{7BFED03F-BB01-4E67-8EF5-B0CB56C9911B}"/>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5" name="Text Placeholder 1">
            <a:extLst>
              <a:ext uri="{FF2B5EF4-FFF2-40B4-BE49-F238E27FC236}">
                <a16:creationId xmlns:a16="http://schemas.microsoft.com/office/drawing/2014/main" id="{AB495F48-D34E-4E93-A202-FC2279B556F3}"/>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spTree>
    <p:extLst>
      <p:ext uri="{BB962C8B-B14F-4D97-AF65-F5344CB8AC3E}">
        <p14:creationId xmlns:p14="http://schemas.microsoft.com/office/powerpoint/2010/main" val="3585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9A486-9847-4141-9383-4D0493C80003}"/>
              </a:ext>
            </a:extLst>
          </p:cNvPr>
          <p:cNvSpPr>
            <a:spLocks noGrp="1"/>
          </p:cNvSpPr>
          <p:nvPr>
            <p:ph type="title"/>
          </p:nvPr>
        </p:nvSpPr>
        <p:spPr>
          <a:xfrm>
            <a:off x="367990" y="1044498"/>
            <a:ext cx="10241280" cy="1234440"/>
          </a:xfrm>
        </p:spPr>
        <p:txBody>
          <a:bodyPr/>
          <a:lstStyle/>
          <a:p>
            <a:r>
              <a:rPr lang="en-GB" sz="5400" b="1" dirty="0">
                <a:solidFill>
                  <a:srgbClr val="EE7145"/>
                </a:solidFill>
                <a:latin typeface="Effra" panose="020B0606080202020204"/>
              </a:rPr>
              <a:t>Some key tips to remember</a:t>
            </a:r>
          </a:p>
        </p:txBody>
      </p:sp>
      <p:sp>
        <p:nvSpPr>
          <p:cNvPr id="3" name="Content Placeholder 2">
            <a:extLst>
              <a:ext uri="{FF2B5EF4-FFF2-40B4-BE49-F238E27FC236}">
                <a16:creationId xmlns:a16="http://schemas.microsoft.com/office/drawing/2014/main" id="{9AD59DB8-76FA-4FE2-9C78-A4EFC8797C44}"/>
              </a:ext>
            </a:extLst>
          </p:cNvPr>
          <p:cNvSpPr>
            <a:spLocks noGrp="1"/>
          </p:cNvSpPr>
          <p:nvPr>
            <p:ph idx="1"/>
          </p:nvPr>
        </p:nvSpPr>
        <p:spPr>
          <a:xfrm>
            <a:off x="367990" y="1867597"/>
            <a:ext cx="11697339" cy="3945905"/>
          </a:xfrm>
        </p:spPr>
        <p:txBody>
          <a:bodyPr>
            <a:noAutofit/>
          </a:bodyPr>
          <a:lstStyle/>
          <a:p>
            <a:pPr>
              <a:buClr>
                <a:srgbClr val="EE7145"/>
              </a:buClr>
            </a:pPr>
            <a:r>
              <a:rPr lang="en-US" sz="2400" b="1" dirty="0">
                <a:latin typeface="Effra" panose="020B0606080202020204"/>
              </a:rPr>
              <a:t>Stop and think before you start writing</a:t>
            </a:r>
            <a:r>
              <a:rPr lang="en-US" sz="2400" dirty="0">
                <a:latin typeface="Effra" panose="020B0606080202020204"/>
              </a:rPr>
              <a:t>. Make a note of the points you want to make in a logical order.</a:t>
            </a:r>
          </a:p>
          <a:p>
            <a:pPr>
              <a:buClr>
                <a:srgbClr val="EE7145"/>
              </a:buClr>
            </a:pPr>
            <a:r>
              <a:rPr lang="en-US" sz="2400" b="1" dirty="0">
                <a:latin typeface="Effra" panose="020B0606080202020204"/>
              </a:rPr>
              <a:t>Prefer short words</a:t>
            </a:r>
            <a:r>
              <a:rPr lang="en-US" sz="2400" dirty="0">
                <a:latin typeface="Effra" panose="020B0606080202020204"/>
              </a:rPr>
              <a:t>. Long words will not impress your customers or help your writing style.</a:t>
            </a:r>
          </a:p>
          <a:p>
            <a:pPr>
              <a:buClr>
                <a:srgbClr val="EE7145"/>
              </a:buClr>
            </a:pPr>
            <a:r>
              <a:rPr lang="en-US" sz="2400" b="1" dirty="0">
                <a:latin typeface="Effra" panose="020B0606080202020204"/>
              </a:rPr>
              <a:t>Use everyday English whenever possible</a:t>
            </a:r>
            <a:r>
              <a:rPr lang="en-US" sz="2400" dirty="0">
                <a:latin typeface="Effra" panose="020B0606080202020204"/>
              </a:rPr>
              <a:t>. Avoid jargon and legalistic words, and always explain any technical terms you have to use.</a:t>
            </a:r>
          </a:p>
          <a:p>
            <a:pPr>
              <a:buClr>
                <a:srgbClr val="EE7145"/>
              </a:buClr>
            </a:pPr>
            <a:r>
              <a:rPr lang="en-US" sz="2400" b="1" dirty="0">
                <a:latin typeface="Effra" panose="020B0606080202020204"/>
              </a:rPr>
              <a:t>Keep your sentence length down to an average of 15 to 20 words</a:t>
            </a:r>
            <a:r>
              <a:rPr lang="en-US" sz="2400" dirty="0">
                <a:latin typeface="Effra" panose="020B0606080202020204"/>
              </a:rPr>
              <a:t>. Try to stick to one main idea in a sentence.</a:t>
            </a:r>
          </a:p>
          <a:p>
            <a:pPr>
              <a:buClr>
                <a:srgbClr val="EE7145"/>
              </a:buClr>
            </a:pPr>
            <a:r>
              <a:rPr lang="en-US" sz="2400" b="1" dirty="0">
                <a:latin typeface="Effra" panose="020B0606080202020204"/>
              </a:rPr>
              <a:t>Use active verbs as much as possible</a:t>
            </a:r>
            <a:r>
              <a:rPr lang="en-US" sz="2400" dirty="0">
                <a:latin typeface="Effra" panose="020B0606080202020204"/>
              </a:rPr>
              <a:t>. Say ‘we will do it’ rather than ‘it will be done by us’.</a:t>
            </a:r>
          </a:p>
          <a:p>
            <a:pPr>
              <a:buClr>
                <a:srgbClr val="EE7145"/>
              </a:buClr>
            </a:pPr>
            <a:r>
              <a:rPr lang="en-US" sz="2400" b="1" dirty="0">
                <a:latin typeface="Effra" panose="020B0606080202020204"/>
              </a:rPr>
              <a:t>Be concise</a:t>
            </a:r>
            <a:r>
              <a:rPr lang="en-US" sz="2400" dirty="0">
                <a:latin typeface="Effra" panose="020B0606080202020204"/>
              </a:rPr>
              <a:t>. If it can be expressed with fewer words, do so.</a:t>
            </a:r>
          </a:p>
          <a:p>
            <a:pPr>
              <a:buClr>
                <a:srgbClr val="EE7145"/>
              </a:buClr>
            </a:pPr>
            <a:r>
              <a:rPr lang="en-US" sz="2400" b="1" dirty="0">
                <a:latin typeface="Effra" panose="020B0606080202020204"/>
              </a:rPr>
              <a:t>Imagine you are talking to your reader. </a:t>
            </a:r>
            <a:r>
              <a:rPr lang="en-US" sz="2400" dirty="0">
                <a:latin typeface="Effra" panose="020B0606080202020204"/>
              </a:rPr>
              <a:t>Write sincerely, personally, in a style that is suitable and with the right tone of voice.</a:t>
            </a:r>
          </a:p>
          <a:p>
            <a:pPr marL="0" indent="0">
              <a:buClr>
                <a:srgbClr val="EE7145"/>
              </a:buClr>
              <a:buNone/>
            </a:pPr>
            <a:endParaRPr lang="en-GB" sz="2400" dirty="0"/>
          </a:p>
        </p:txBody>
      </p:sp>
      <p:cxnSp>
        <p:nvCxnSpPr>
          <p:cNvPr id="4" name="Straight Connector 3">
            <a:extLst>
              <a:ext uri="{FF2B5EF4-FFF2-40B4-BE49-F238E27FC236}">
                <a16:creationId xmlns:a16="http://schemas.microsoft.com/office/drawing/2014/main" id="{E1976690-40AC-4B67-9D8C-39F25727B0B8}"/>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5" name="Text Placeholder 1">
            <a:extLst>
              <a:ext uri="{FF2B5EF4-FFF2-40B4-BE49-F238E27FC236}">
                <a16:creationId xmlns:a16="http://schemas.microsoft.com/office/drawing/2014/main" id="{E49E1C03-51E7-49B9-9212-375AE461722B}"/>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spTree>
    <p:extLst>
      <p:ext uri="{BB962C8B-B14F-4D97-AF65-F5344CB8AC3E}">
        <p14:creationId xmlns:p14="http://schemas.microsoft.com/office/powerpoint/2010/main" val="167151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2BB31-1C2F-49C1-98FE-599D19A246F6}"/>
              </a:ext>
            </a:extLst>
          </p:cNvPr>
          <p:cNvSpPr>
            <a:spLocks noGrp="1"/>
          </p:cNvSpPr>
          <p:nvPr>
            <p:ph type="title"/>
          </p:nvPr>
        </p:nvSpPr>
        <p:spPr>
          <a:xfrm>
            <a:off x="602166" y="1060834"/>
            <a:ext cx="10241280" cy="1234440"/>
          </a:xfrm>
        </p:spPr>
        <p:txBody>
          <a:bodyPr/>
          <a:lstStyle/>
          <a:p>
            <a:r>
              <a:rPr lang="en-GB" sz="5400" b="1" dirty="0">
                <a:solidFill>
                  <a:srgbClr val="EE7145"/>
                </a:solidFill>
                <a:latin typeface="Effra" panose="020B0606080202020204"/>
              </a:rPr>
              <a:t>Review your research</a:t>
            </a:r>
          </a:p>
        </p:txBody>
      </p:sp>
      <p:sp>
        <p:nvSpPr>
          <p:cNvPr id="3" name="Content Placeholder 2">
            <a:extLst>
              <a:ext uri="{FF2B5EF4-FFF2-40B4-BE49-F238E27FC236}">
                <a16:creationId xmlns:a16="http://schemas.microsoft.com/office/drawing/2014/main" id="{7D0136C5-B78C-4126-9269-CC93E5C37F01}"/>
              </a:ext>
            </a:extLst>
          </p:cNvPr>
          <p:cNvSpPr>
            <a:spLocks noGrp="1"/>
          </p:cNvSpPr>
          <p:nvPr>
            <p:ph idx="1"/>
          </p:nvPr>
        </p:nvSpPr>
        <p:spPr>
          <a:xfrm>
            <a:off x="512956" y="2107617"/>
            <a:ext cx="10241280" cy="3959352"/>
          </a:xfrm>
        </p:spPr>
        <p:txBody>
          <a:bodyPr>
            <a:noAutofit/>
          </a:bodyPr>
          <a:lstStyle/>
          <a:p>
            <a:pPr marL="0" indent="0">
              <a:buNone/>
            </a:pPr>
            <a:r>
              <a:rPr lang="en-GB" sz="2800" dirty="0">
                <a:latin typeface="Effra" panose="020B0606080202020204"/>
              </a:rPr>
              <a:t>Read your research report, then write down three things you like and three things you don’t like about your written style.</a:t>
            </a:r>
          </a:p>
          <a:p>
            <a:pPr marL="0" indent="0">
              <a:buNone/>
            </a:pPr>
            <a:r>
              <a:rPr lang="en-GB" sz="2800" dirty="0">
                <a:latin typeface="Effra" panose="020B0606080202020204"/>
              </a:rPr>
              <a:t>After 15 minutes, share your ideas with a colleague and see if the discussion generates other ideas you can use to improve your report.</a:t>
            </a:r>
          </a:p>
          <a:p>
            <a:pPr marL="0" indent="0">
              <a:buNone/>
            </a:pPr>
            <a:r>
              <a:rPr lang="en-GB" sz="2800" dirty="0">
                <a:latin typeface="Effra" panose="020B0606080202020204"/>
              </a:rPr>
              <a:t>Make a note of these points to use when working on your report later.</a:t>
            </a:r>
          </a:p>
        </p:txBody>
      </p:sp>
      <p:cxnSp>
        <p:nvCxnSpPr>
          <p:cNvPr id="4" name="Straight Connector 3">
            <a:extLst>
              <a:ext uri="{FF2B5EF4-FFF2-40B4-BE49-F238E27FC236}">
                <a16:creationId xmlns:a16="http://schemas.microsoft.com/office/drawing/2014/main" id="{C67AAC21-57BD-4A86-BD1C-6FF792207F0A}"/>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5" name="Text Placeholder 1">
            <a:extLst>
              <a:ext uri="{FF2B5EF4-FFF2-40B4-BE49-F238E27FC236}">
                <a16:creationId xmlns:a16="http://schemas.microsoft.com/office/drawing/2014/main" id="{A815E12F-F388-4293-BC93-C9678441B12B}"/>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spTree>
    <p:extLst>
      <p:ext uri="{BB962C8B-B14F-4D97-AF65-F5344CB8AC3E}">
        <p14:creationId xmlns:p14="http://schemas.microsoft.com/office/powerpoint/2010/main" val="70932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05C3B-24AD-4031-AF90-688529565263}"/>
              </a:ext>
            </a:extLst>
          </p:cNvPr>
          <p:cNvSpPr>
            <a:spLocks noGrp="1"/>
          </p:cNvSpPr>
          <p:nvPr>
            <p:ph type="title"/>
          </p:nvPr>
        </p:nvSpPr>
        <p:spPr>
          <a:xfrm>
            <a:off x="546410" y="926322"/>
            <a:ext cx="9924585" cy="1234440"/>
          </a:xfrm>
        </p:spPr>
        <p:txBody>
          <a:bodyPr/>
          <a:lstStyle/>
          <a:p>
            <a:r>
              <a:rPr lang="en-GB" sz="5400" b="1" dirty="0">
                <a:solidFill>
                  <a:srgbClr val="EE7145"/>
                </a:solidFill>
                <a:latin typeface="Effra"/>
              </a:rPr>
              <a:t>Getting your planning right is the basis of good writing</a:t>
            </a:r>
            <a:br>
              <a:rPr lang="en-GB" sz="5400" dirty="0">
                <a:solidFill>
                  <a:srgbClr val="EE7145"/>
                </a:solidFill>
                <a:latin typeface="Effra"/>
              </a:rPr>
            </a:br>
            <a:endParaRPr lang="en-GB" sz="5400" b="0" dirty="0">
              <a:solidFill>
                <a:srgbClr val="EE7145"/>
              </a:solidFill>
              <a:latin typeface="Effra"/>
            </a:endParaRPr>
          </a:p>
        </p:txBody>
      </p:sp>
      <p:sp>
        <p:nvSpPr>
          <p:cNvPr id="3" name="Content Placeholder 2">
            <a:extLst>
              <a:ext uri="{FF2B5EF4-FFF2-40B4-BE49-F238E27FC236}">
                <a16:creationId xmlns:a16="http://schemas.microsoft.com/office/drawing/2014/main" id="{582E037E-B432-4D3B-AC48-6D6B8FFDDB1D}"/>
              </a:ext>
            </a:extLst>
          </p:cNvPr>
          <p:cNvSpPr>
            <a:spLocks noGrp="1"/>
          </p:cNvSpPr>
          <p:nvPr>
            <p:ph idx="1"/>
          </p:nvPr>
        </p:nvSpPr>
        <p:spPr>
          <a:xfrm>
            <a:off x="379141" y="2385934"/>
            <a:ext cx="10241280" cy="5107686"/>
          </a:xfrm>
        </p:spPr>
        <p:txBody>
          <a:bodyPr>
            <a:normAutofit/>
          </a:bodyPr>
          <a:lstStyle/>
          <a:p>
            <a:pPr marL="0" indent="0">
              <a:buNone/>
            </a:pPr>
            <a:r>
              <a:rPr lang="en-GB" dirty="0">
                <a:latin typeface="Effra" panose="020B0606080202020204"/>
              </a:rPr>
              <a:t>When you lead with your key points, your research report is more confident and clear. Sections are stronger when the first sentence is the key point of that section.</a:t>
            </a:r>
          </a:p>
          <a:p>
            <a:pPr marL="0" indent="0">
              <a:buNone/>
            </a:pPr>
            <a:r>
              <a:rPr lang="en-GB" dirty="0">
                <a:latin typeface="Effra" panose="020B0606080202020204"/>
              </a:rPr>
              <a:t>This session of the workshop </a:t>
            </a:r>
            <a:r>
              <a:rPr lang="en-GB" u="sng" dirty="0">
                <a:latin typeface="Effra" panose="020B0606080202020204"/>
              </a:rPr>
              <a:t>is not about rewriting your research report.  I</a:t>
            </a:r>
            <a:r>
              <a:rPr lang="en-GB" dirty="0">
                <a:latin typeface="Effra" panose="020B0606080202020204"/>
              </a:rPr>
              <a:t>t is a chance to check whether you are making the most of your key points.</a:t>
            </a:r>
          </a:p>
          <a:p>
            <a:pPr marL="0" indent="0">
              <a:buNone/>
            </a:pPr>
            <a:r>
              <a:rPr lang="en-GB" dirty="0">
                <a:latin typeface="Effra" panose="020B0606080202020204"/>
              </a:rPr>
              <a:t>Take a look at the first page of </a:t>
            </a:r>
            <a:r>
              <a:rPr lang="en-GB" b="1" dirty="0">
                <a:latin typeface="Effra" panose="020B0606080202020204"/>
              </a:rPr>
              <a:t>Presentation Handout 5</a:t>
            </a:r>
            <a:r>
              <a:rPr lang="en-GB" dirty="0">
                <a:latin typeface="Effra" panose="020B0606080202020204"/>
              </a:rPr>
              <a:t> and think about the six key tips before reviewing your own work. What can you improve or add to strengthen your key points.</a:t>
            </a:r>
          </a:p>
          <a:p>
            <a:pPr marL="0" indent="0">
              <a:buNone/>
            </a:pPr>
            <a:endParaRPr lang="en-GB" sz="2600" dirty="0"/>
          </a:p>
          <a:p>
            <a:pPr marL="0" indent="0">
              <a:buNone/>
            </a:pPr>
            <a:endParaRPr lang="en-GB" dirty="0"/>
          </a:p>
          <a:p>
            <a:pPr marL="0" indent="0">
              <a:buNone/>
            </a:pPr>
            <a:endParaRPr lang="en-GB" dirty="0"/>
          </a:p>
        </p:txBody>
      </p:sp>
      <p:cxnSp>
        <p:nvCxnSpPr>
          <p:cNvPr id="4" name="Straight Connector 3">
            <a:extLst>
              <a:ext uri="{FF2B5EF4-FFF2-40B4-BE49-F238E27FC236}">
                <a16:creationId xmlns:a16="http://schemas.microsoft.com/office/drawing/2014/main" id="{8BF27E42-888E-4575-9EBE-44B1852C5F2B}"/>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5" name="Text Placeholder 1">
            <a:extLst>
              <a:ext uri="{FF2B5EF4-FFF2-40B4-BE49-F238E27FC236}">
                <a16:creationId xmlns:a16="http://schemas.microsoft.com/office/drawing/2014/main" id="{11D8191B-4F0E-44EA-8E2A-BACAB301E024}"/>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spTree>
    <p:extLst>
      <p:ext uri="{BB962C8B-B14F-4D97-AF65-F5344CB8AC3E}">
        <p14:creationId xmlns:p14="http://schemas.microsoft.com/office/powerpoint/2010/main" val="176686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07DDFB-069C-4C22-9132-92795477A2D0}"/>
              </a:ext>
            </a:extLst>
          </p:cNvPr>
          <p:cNvSpPr>
            <a:spLocks noGrp="1"/>
          </p:cNvSpPr>
          <p:nvPr>
            <p:ph idx="1"/>
          </p:nvPr>
        </p:nvSpPr>
        <p:spPr>
          <a:xfrm>
            <a:off x="462058" y="2012661"/>
            <a:ext cx="10944000" cy="4572000"/>
          </a:xfrm>
        </p:spPr>
        <p:txBody>
          <a:bodyPr/>
          <a:lstStyle/>
          <a:p>
            <a:pPr marL="0" indent="0">
              <a:buNone/>
            </a:pPr>
            <a:r>
              <a:rPr lang="en-US" dirty="0">
                <a:latin typeface="Effra" panose="020B0606080202020204"/>
              </a:rPr>
              <a:t>Look at this strong example:</a:t>
            </a:r>
          </a:p>
          <a:p>
            <a:pPr marL="0" indent="0">
              <a:buNone/>
            </a:pPr>
            <a:r>
              <a:rPr lang="en-US" b="1" dirty="0">
                <a:latin typeface="Effra" panose="020B0606080202020204"/>
              </a:rPr>
              <a:t>MY LEARNING FROM THE STUDY</a:t>
            </a:r>
          </a:p>
          <a:p>
            <a:r>
              <a:rPr lang="en-US" dirty="0">
                <a:latin typeface="Effra" panose="020B0606080202020204"/>
              </a:rPr>
              <a:t>Collaboration with colleagues can help to produce positive outcomes. I was helped by teachers to achieve the result of this research.</a:t>
            </a:r>
          </a:p>
          <a:p>
            <a:r>
              <a:rPr lang="en-US" dirty="0">
                <a:latin typeface="Effra" panose="020B0606080202020204"/>
              </a:rPr>
              <a:t>Because I was friendly with colleagues and also the pupils, this helped me and improved my efforts to get the best out of them.</a:t>
            </a:r>
          </a:p>
          <a:p>
            <a:r>
              <a:rPr lang="en-US" dirty="0">
                <a:latin typeface="Effra" panose="020B0606080202020204"/>
              </a:rPr>
              <a:t>Learning became interesting and effective for pupils to gain more.</a:t>
            </a:r>
          </a:p>
          <a:p>
            <a:r>
              <a:rPr lang="en-US" dirty="0">
                <a:latin typeface="Effra" panose="020B0606080202020204"/>
              </a:rPr>
              <a:t>Peer learning is more effective.</a:t>
            </a:r>
          </a:p>
          <a:p>
            <a:pPr marL="0" indent="0">
              <a:buNone/>
            </a:pPr>
            <a:endParaRPr lang="en-US" dirty="0"/>
          </a:p>
          <a:p>
            <a:pPr marL="0" indent="0">
              <a:buNone/>
            </a:pPr>
            <a:endParaRPr lang="en-GB" dirty="0"/>
          </a:p>
        </p:txBody>
      </p:sp>
      <p:sp>
        <p:nvSpPr>
          <p:cNvPr id="5" name="TextBox 4">
            <a:extLst>
              <a:ext uri="{FF2B5EF4-FFF2-40B4-BE49-F238E27FC236}">
                <a16:creationId xmlns:a16="http://schemas.microsoft.com/office/drawing/2014/main" id="{7F84B45F-F104-46C9-8E08-6FD0E6E39E1C}"/>
              </a:ext>
            </a:extLst>
          </p:cNvPr>
          <p:cNvSpPr txBox="1"/>
          <p:nvPr/>
        </p:nvSpPr>
        <p:spPr>
          <a:xfrm>
            <a:off x="462058" y="830900"/>
            <a:ext cx="11444370" cy="923330"/>
          </a:xfrm>
          <a:prstGeom prst="rect">
            <a:avLst/>
          </a:prstGeom>
          <a:noFill/>
        </p:spPr>
        <p:txBody>
          <a:bodyPr wrap="square">
            <a:spAutoFit/>
          </a:bodyPr>
          <a:lstStyle/>
          <a:p>
            <a:r>
              <a:rPr lang="en-GB" sz="5400" b="1" dirty="0">
                <a:solidFill>
                  <a:srgbClr val="EE7145"/>
                </a:solidFill>
                <a:latin typeface="Effra"/>
              </a:rPr>
              <a:t>Example</a:t>
            </a:r>
            <a:endParaRPr lang="en-GB" sz="5400" dirty="0"/>
          </a:p>
        </p:txBody>
      </p:sp>
      <p:cxnSp>
        <p:nvCxnSpPr>
          <p:cNvPr id="8" name="Straight Connector 7">
            <a:extLst>
              <a:ext uri="{FF2B5EF4-FFF2-40B4-BE49-F238E27FC236}">
                <a16:creationId xmlns:a16="http://schemas.microsoft.com/office/drawing/2014/main" id="{F01C10DC-51A4-4808-A6B5-72566CC84470}"/>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9" name="Text Placeholder 1">
            <a:extLst>
              <a:ext uri="{FF2B5EF4-FFF2-40B4-BE49-F238E27FC236}">
                <a16:creationId xmlns:a16="http://schemas.microsoft.com/office/drawing/2014/main" id="{733535B4-35ED-46F5-BE19-7EE065261092}"/>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spTree>
    <p:extLst>
      <p:ext uri="{BB962C8B-B14F-4D97-AF65-F5344CB8AC3E}">
        <p14:creationId xmlns:p14="http://schemas.microsoft.com/office/powerpoint/2010/main" val="1424957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7A8B5-BAE7-4A41-B127-C0040C66506B}"/>
              </a:ext>
            </a:extLst>
          </p:cNvPr>
          <p:cNvSpPr>
            <a:spLocks noGrp="1"/>
          </p:cNvSpPr>
          <p:nvPr>
            <p:ph type="title"/>
          </p:nvPr>
        </p:nvSpPr>
        <p:spPr>
          <a:xfrm>
            <a:off x="479999" y="986698"/>
            <a:ext cx="11232000" cy="579303"/>
          </a:xfrm>
        </p:spPr>
        <p:txBody>
          <a:bodyPr/>
          <a:lstStyle/>
          <a:p>
            <a:r>
              <a:rPr lang="en-GB" sz="5400" b="1" dirty="0">
                <a:solidFill>
                  <a:srgbClr val="EE7145"/>
                </a:solidFill>
                <a:latin typeface="Effra" panose="020B0606080202020204"/>
              </a:rPr>
              <a:t>Making the most of your key points</a:t>
            </a:r>
          </a:p>
        </p:txBody>
      </p:sp>
      <p:sp>
        <p:nvSpPr>
          <p:cNvPr id="3" name="Content Placeholder 2">
            <a:extLst>
              <a:ext uri="{FF2B5EF4-FFF2-40B4-BE49-F238E27FC236}">
                <a16:creationId xmlns:a16="http://schemas.microsoft.com/office/drawing/2014/main" id="{0D6B2A92-1814-425F-8ED5-48D79E59390B}"/>
              </a:ext>
            </a:extLst>
          </p:cNvPr>
          <p:cNvSpPr>
            <a:spLocks noGrp="1"/>
          </p:cNvSpPr>
          <p:nvPr>
            <p:ph idx="1"/>
          </p:nvPr>
        </p:nvSpPr>
        <p:spPr>
          <a:xfrm>
            <a:off x="479999" y="1967444"/>
            <a:ext cx="10944000" cy="4572000"/>
          </a:xfrm>
        </p:spPr>
        <p:txBody>
          <a:bodyPr/>
          <a:lstStyle/>
          <a:p>
            <a:r>
              <a:rPr lang="en-US" sz="2800" dirty="0">
                <a:latin typeface="Effra" panose="020B0606080202020204"/>
              </a:rPr>
              <a:t>Under each section heading, check whether your key points are prominent and clear.  </a:t>
            </a:r>
          </a:p>
          <a:p>
            <a:r>
              <a:rPr lang="en-US" sz="2800" dirty="0">
                <a:latin typeface="Effra" panose="020B0606080202020204"/>
              </a:rPr>
              <a:t>Make a list of the key points you want to make under each heading.  If they are already there, how can you make them clearer or more prominent?  Does reordering help? Can you express them better?</a:t>
            </a:r>
          </a:p>
          <a:p>
            <a:r>
              <a:rPr lang="en-US" sz="2800" dirty="0">
                <a:latin typeface="Effra" panose="020B0606080202020204"/>
              </a:rPr>
              <a:t>Spend 30 minutes reviewing and improving your key points.</a:t>
            </a:r>
          </a:p>
          <a:p>
            <a:endParaRPr lang="en-GB" dirty="0"/>
          </a:p>
        </p:txBody>
      </p:sp>
      <p:cxnSp>
        <p:nvCxnSpPr>
          <p:cNvPr id="4" name="Straight Connector 3">
            <a:extLst>
              <a:ext uri="{FF2B5EF4-FFF2-40B4-BE49-F238E27FC236}">
                <a16:creationId xmlns:a16="http://schemas.microsoft.com/office/drawing/2014/main" id="{391CEFB2-7E50-4DFA-A2FD-638E5AD932F1}"/>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5" name="Text Placeholder 1">
            <a:extLst>
              <a:ext uri="{FF2B5EF4-FFF2-40B4-BE49-F238E27FC236}">
                <a16:creationId xmlns:a16="http://schemas.microsoft.com/office/drawing/2014/main" id="{C87C7E15-42AB-4DCF-86AC-F4C2FD074B7F}"/>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spTree>
    <p:extLst>
      <p:ext uri="{BB962C8B-B14F-4D97-AF65-F5344CB8AC3E}">
        <p14:creationId xmlns:p14="http://schemas.microsoft.com/office/powerpoint/2010/main" val="95671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CC83E-B1B5-41DE-B04E-7F961B3D539A}"/>
              </a:ext>
            </a:extLst>
          </p:cNvPr>
          <p:cNvSpPr>
            <a:spLocks noGrp="1"/>
          </p:cNvSpPr>
          <p:nvPr>
            <p:ph type="title"/>
          </p:nvPr>
        </p:nvSpPr>
        <p:spPr>
          <a:xfrm>
            <a:off x="579120" y="1005505"/>
            <a:ext cx="10241280" cy="1234440"/>
          </a:xfrm>
        </p:spPr>
        <p:txBody>
          <a:bodyPr/>
          <a:lstStyle/>
          <a:p>
            <a:r>
              <a:rPr lang="en-GB" sz="5400" b="1" dirty="0">
                <a:solidFill>
                  <a:srgbClr val="EE7145"/>
                </a:solidFill>
                <a:latin typeface="Effra" panose="020B0606080202020204"/>
              </a:rPr>
              <a:t>Creating powerful paragraphs</a:t>
            </a:r>
          </a:p>
        </p:txBody>
      </p:sp>
      <p:sp>
        <p:nvSpPr>
          <p:cNvPr id="3" name="Content Placeholder 2">
            <a:extLst>
              <a:ext uri="{FF2B5EF4-FFF2-40B4-BE49-F238E27FC236}">
                <a16:creationId xmlns:a16="http://schemas.microsoft.com/office/drawing/2014/main" id="{F95A9AEE-79C2-4EB1-B533-38F80073A64C}"/>
              </a:ext>
            </a:extLst>
          </p:cNvPr>
          <p:cNvSpPr>
            <a:spLocks noGrp="1"/>
          </p:cNvSpPr>
          <p:nvPr>
            <p:ph idx="1"/>
          </p:nvPr>
        </p:nvSpPr>
        <p:spPr>
          <a:xfrm>
            <a:off x="390293" y="2062976"/>
            <a:ext cx="11222587" cy="4008640"/>
          </a:xfrm>
        </p:spPr>
        <p:txBody>
          <a:bodyPr>
            <a:normAutofit lnSpcReduction="10000"/>
          </a:bodyPr>
          <a:lstStyle/>
          <a:p>
            <a:pPr marL="457200" indent="-457200">
              <a:buClr>
                <a:srgbClr val="EE7145"/>
              </a:buClr>
              <a:buFont typeface="+mj-lt"/>
              <a:buAutoNum type="arabicPeriod"/>
            </a:pPr>
            <a:r>
              <a:rPr lang="en-GB" dirty="0">
                <a:latin typeface="Effra" panose="020B0606080202020204"/>
              </a:rPr>
              <a:t>Paragraphs are the </a:t>
            </a:r>
            <a:r>
              <a:rPr lang="en-GB" b="1" dirty="0">
                <a:latin typeface="Effra" panose="020B0606080202020204"/>
              </a:rPr>
              <a:t>building blocks </a:t>
            </a:r>
            <a:r>
              <a:rPr lang="en-GB" dirty="0">
                <a:latin typeface="Effra" panose="020B0606080202020204"/>
              </a:rPr>
              <a:t>of your research report.</a:t>
            </a:r>
          </a:p>
          <a:p>
            <a:pPr marL="457200" indent="-457200">
              <a:buClr>
                <a:srgbClr val="EE7145"/>
              </a:buClr>
              <a:buFont typeface="+mj-lt"/>
              <a:buAutoNum type="arabicPeriod"/>
            </a:pPr>
            <a:r>
              <a:rPr lang="en-GB" dirty="0">
                <a:latin typeface="Effra" panose="020B0606080202020204"/>
              </a:rPr>
              <a:t>Each paragraph should contain </a:t>
            </a:r>
            <a:r>
              <a:rPr lang="en-GB" b="1" dirty="0">
                <a:latin typeface="Effra" panose="020B0606080202020204"/>
              </a:rPr>
              <a:t>one main point or idea</a:t>
            </a:r>
            <a:r>
              <a:rPr lang="en-GB" dirty="0">
                <a:latin typeface="Effra" panose="020B0606080202020204"/>
              </a:rPr>
              <a:t>.</a:t>
            </a:r>
          </a:p>
          <a:p>
            <a:pPr marL="457200" indent="-457200">
              <a:buClr>
                <a:srgbClr val="EE7145"/>
              </a:buClr>
              <a:buFont typeface="+mj-lt"/>
              <a:buAutoNum type="arabicPeriod"/>
            </a:pPr>
            <a:r>
              <a:rPr lang="en-GB" dirty="0">
                <a:latin typeface="Effra" panose="020B0606080202020204"/>
              </a:rPr>
              <a:t>A strong structure for a paragraph is:  </a:t>
            </a:r>
            <a:r>
              <a:rPr lang="en-GB" b="1" dirty="0">
                <a:latin typeface="Effra" panose="020B0606080202020204"/>
              </a:rPr>
              <a:t>POINT.  EVIDENCE. EXPLANATION.  </a:t>
            </a:r>
            <a:r>
              <a:rPr lang="en-GB" dirty="0">
                <a:latin typeface="Effra" panose="020B0606080202020204"/>
              </a:rPr>
              <a:t>Use this structure for important paragraphs.</a:t>
            </a:r>
          </a:p>
          <a:p>
            <a:pPr marL="457200" indent="-457200">
              <a:buClr>
                <a:srgbClr val="EE7145"/>
              </a:buClr>
              <a:buFont typeface="+mj-lt"/>
              <a:buAutoNum type="arabicPeriod"/>
            </a:pPr>
            <a:r>
              <a:rPr lang="en-GB" dirty="0">
                <a:latin typeface="Effra" panose="020B0606080202020204"/>
              </a:rPr>
              <a:t>A </a:t>
            </a:r>
            <a:r>
              <a:rPr lang="en-GB" b="1" dirty="0">
                <a:latin typeface="Effra" panose="020B0606080202020204"/>
              </a:rPr>
              <a:t>topic sentence </a:t>
            </a:r>
            <a:r>
              <a:rPr lang="en-GB" dirty="0">
                <a:latin typeface="Effra" panose="020B0606080202020204"/>
              </a:rPr>
              <a:t>starts the paragraph and frames the entire idea or point.</a:t>
            </a:r>
          </a:p>
          <a:p>
            <a:pPr marL="457200" indent="-457200">
              <a:buClr>
                <a:srgbClr val="EE7145"/>
              </a:buClr>
              <a:buFont typeface="+mj-lt"/>
              <a:buAutoNum type="arabicPeriod"/>
            </a:pPr>
            <a:r>
              <a:rPr lang="en-GB" dirty="0">
                <a:latin typeface="Effra" panose="020B0606080202020204"/>
              </a:rPr>
              <a:t>A sentence contains </a:t>
            </a:r>
            <a:r>
              <a:rPr lang="en-GB" b="1" dirty="0">
                <a:latin typeface="Effra" panose="020B0606080202020204"/>
              </a:rPr>
              <a:t>one thought</a:t>
            </a:r>
            <a:r>
              <a:rPr lang="en-GB" dirty="0">
                <a:latin typeface="Effra" panose="020B0606080202020204"/>
              </a:rPr>
              <a:t>.</a:t>
            </a:r>
          </a:p>
          <a:p>
            <a:pPr marL="457200" indent="-457200">
              <a:buClr>
                <a:srgbClr val="EE7145"/>
              </a:buClr>
              <a:buFont typeface="+mj-lt"/>
              <a:buAutoNum type="arabicPeriod"/>
            </a:pPr>
            <a:r>
              <a:rPr lang="en-GB" b="1" dirty="0">
                <a:latin typeface="Effra" panose="020B0606080202020204"/>
              </a:rPr>
              <a:t>Varying sentence length </a:t>
            </a:r>
            <a:r>
              <a:rPr lang="en-GB" dirty="0">
                <a:latin typeface="Effra" panose="020B0606080202020204"/>
              </a:rPr>
              <a:t>injects pace and makes your writing more interesting to read.</a:t>
            </a:r>
          </a:p>
          <a:p>
            <a:pPr marL="0" indent="0">
              <a:buNone/>
            </a:pPr>
            <a:endParaRPr lang="en-GB" dirty="0"/>
          </a:p>
        </p:txBody>
      </p:sp>
      <p:cxnSp>
        <p:nvCxnSpPr>
          <p:cNvPr id="4" name="Straight Connector 3">
            <a:extLst>
              <a:ext uri="{FF2B5EF4-FFF2-40B4-BE49-F238E27FC236}">
                <a16:creationId xmlns:a16="http://schemas.microsoft.com/office/drawing/2014/main" id="{752B0EED-69B5-43E2-9000-6C460908DF73}"/>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5" name="Text Placeholder 1">
            <a:extLst>
              <a:ext uri="{FF2B5EF4-FFF2-40B4-BE49-F238E27FC236}">
                <a16:creationId xmlns:a16="http://schemas.microsoft.com/office/drawing/2014/main" id="{14563780-08FC-42D7-BB5D-7BA982DD218C}"/>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spTree>
    <p:extLst>
      <p:ext uri="{BB962C8B-B14F-4D97-AF65-F5344CB8AC3E}">
        <p14:creationId xmlns:p14="http://schemas.microsoft.com/office/powerpoint/2010/main" val="25363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192CF-6F34-4836-BAC9-7EE1BB79A5FA}"/>
              </a:ext>
            </a:extLst>
          </p:cNvPr>
          <p:cNvSpPr>
            <a:spLocks noGrp="1"/>
          </p:cNvSpPr>
          <p:nvPr>
            <p:ph type="title"/>
          </p:nvPr>
        </p:nvSpPr>
        <p:spPr>
          <a:xfrm>
            <a:off x="490654" y="981076"/>
            <a:ext cx="10241280" cy="1234440"/>
          </a:xfrm>
        </p:spPr>
        <p:txBody>
          <a:bodyPr/>
          <a:lstStyle/>
          <a:p>
            <a:pPr marL="0" indent="0">
              <a:buNone/>
            </a:pPr>
            <a:r>
              <a:rPr lang="en-US" sz="5400" b="1" dirty="0">
                <a:solidFill>
                  <a:srgbClr val="EE7145"/>
                </a:solidFill>
                <a:latin typeface="Effra" panose="020B0606080202020204"/>
              </a:rPr>
              <a:t>Ensure each paragraph contains </a:t>
            </a:r>
            <a:r>
              <a:rPr lang="en-US" sz="5400" b="1" u="sng" dirty="0">
                <a:solidFill>
                  <a:srgbClr val="EE7145"/>
                </a:solidFill>
                <a:latin typeface="Effra" panose="020B0606080202020204"/>
              </a:rPr>
              <a:t>one idea</a:t>
            </a:r>
          </a:p>
        </p:txBody>
      </p:sp>
      <p:sp>
        <p:nvSpPr>
          <p:cNvPr id="3" name="Content Placeholder 2">
            <a:extLst>
              <a:ext uri="{FF2B5EF4-FFF2-40B4-BE49-F238E27FC236}">
                <a16:creationId xmlns:a16="http://schemas.microsoft.com/office/drawing/2014/main" id="{39EBF3E5-27B9-4FE4-83FA-80340CF49AEF}"/>
              </a:ext>
            </a:extLst>
          </p:cNvPr>
          <p:cNvSpPr>
            <a:spLocks noGrp="1"/>
          </p:cNvSpPr>
          <p:nvPr>
            <p:ph idx="1"/>
          </p:nvPr>
        </p:nvSpPr>
        <p:spPr>
          <a:xfrm>
            <a:off x="758283" y="2655189"/>
            <a:ext cx="10241280" cy="4202811"/>
          </a:xfrm>
        </p:spPr>
        <p:txBody>
          <a:bodyPr>
            <a:normAutofit/>
          </a:bodyPr>
          <a:lstStyle/>
          <a:p>
            <a:pPr marL="0" indent="0">
              <a:buNone/>
            </a:pPr>
            <a:r>
              <a:rPr lang="en-US" dirty="0">
                <a:latin typeface="Effra" panose="020B0606080202020204"/>
              </a:rPr>
              <a:t>Example: </a:t>
            </a:r>
          </a:p>
          <a:p>
            <a:pPr marL="0" indent="0">
              <a:buNone/>
            </a:pPr>
            <a:r>
              <a:rPr lang="en-US" dirty="0">
                <a:latin typeface="Effra" panose="020B0606080202020204"/>
              </a:rPr>
              <a:t>I discovered that pupils focused more on the individual work. They sometimes find questions difficult and ask their classmates for answers and sometimes turn to me for help, if they could not get the answers from their classmates. From this observation it was natural for my pupils to consult with each other. After all it was still difficult for me, so I decided to change their seating positions by bringing those at the front seat to the back.</a:t>
            </a:r>
          </a:p>
          <a:p>
            <a:pPr marL="0" indent="0">
              <a:buNone/>
            </a:pPr>
            <a:endParaRPr lang="en-GB" dirty="0"/>
          </a:p>
        </p:txBody>
      </p:sp>
      <p:cxnSp>
        <p:nvCxnSpPr>
          <p:cNvPr id="4" name="Straight Connector 3">
            <a:extLst>
              <a:ext uri="{FF2B5EF4-FFF2-40B4-BE49-F238E27FC236}">
                <a16:creationId xmlns:a16="http://schemas.microsoft.com/office/drawing/2014/main" id="{C4A4C862-5F0C-4534-BC30-A3915C9D3E7C}"/>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5" name="Text Placeholder 1">
            <a:extLst>
              <a:ext uri="{FF2B5EF4-FFF2-40B4-BE49-F238E27FC236}">
                <a16:creationId xmlns:a16="http://schemas.microsoft.com/office/drawing/2014/main" id="{789995C0-F827-46E8-8871-4F8FA198BCB8}"/>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spTree>
    <p:extLst>
      <p:ext uri="{BB962C8B-B14F-4D97-AF65-F5344CB8AC3E}">
        <p14:creationId xmlns:p14="http://schemas.microsoft.com/office/powerpoint/2010/main" val="191578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A7DA2-FB3E-492A-865A-2CD8AC46066C}"/>
              </a:ext>
            </a:extLst>
          </p:cNvPr>
          <p:cNvSpPr>
            <a:spLocks noGrp="1"/>
          </p:cNvSpPr>
          <p:nvPr>
            <p:ph type="title"/>
          </p:nvPr>
        </p:nvSpPr>
        <p:spPr>
          <a:xfrm>
            <a:off x="706011" y="1095218"/>
            <a:ext cx="10241280" cy="1234440"/>
          </a:xfrm>
        </p:spPr>
        <p:txBody>
          <a:bodyPr/>
          <a:lstStyle/>
          <a:p>
            <a:r>
              <a:rPr lang="en-GB" sz="5400" b="1" dirty="0">
                <a:solidFill>
                  <a:srgbClr val="EE7145"/>
                </a:solidFill>
                <a:latin typeface="Effra" panose="020B0606080202020204"/>
              </a:rPr>
              <a:t>Paragraphs</a:t>
            </a:r>
          </a:p>
        </p:txBody>
      </p:sp>
      <p:sp>
        <p:nvSpPr>
          <p:cNvPr id="3" name="Content Placeholder 2">
            <a:extLst>
              <a:ext uri="{FF2B5EF4-FFF2-40B4-BE49-F238E27FC236}">
                <a16:creationId xmlns:a16="http://schemas.microsoft.com/office/drawing/2014/main" id="{20764303-2885-4509-AA06-168AE8C95AD5}"/>
              </a:ext>
            </a:extLst>
          </p:cNvPr>
          <p:cNvSpPr>
            <a:spLocks noGrp="1"/>
          </p:cNvSpPr>
          <p:nvPr>
            <p:ph idx="1"/>
          </p:nvPr>
        </p:nvSpPr>
        <p:spPr>
          <a:xfrm>
            <a:off x="541989" y="2101260"/>
            <a:ext cx="10944000" cy="4572000"/>
          </a:xfrm>
        </p:spPr>
        <p:txBody>
          <a:bodyPr/>
          <a:lstStyle/>
          <a:p>
            <a:pPr marL="0" indent="0">
              <a:buNone/>
            </a:pPr>
            <a:r>
              <a:rPr lang="en-US" b="1" dirty="0"/>
              <a:t>Look at this good example of a paragraph:</a:t>
            </a:r>
          </a:p>
          <a:p>
            <a:pPr marL="0" indent="0">
              <a:buNone/>
            </a:pPr>
            <a:r>
              <a:rPr lang="en-US" sz="2400" dirty="0"/>
              <a:t>I learnt from my study that when kids are prepared for group work or discussion, they can do well in it. During my first observation my pupils were not active in the group exercises because they were not prepared. When I prepared them later on, they fully participated in the task that I gave them.</a:t>
            </a:r>
          </a:p>
          <a:p>
            <a:pPr marL="0" indent="0">
              <a:buNone/>
            </a:pPr>
            <a:endParaRPr lang="en-US" sz="2400" dirty="0"/>
          </a:p>
          <a:p>
            <a:pPr marL="0" indent="0">
              <a:buNone/>
            </a:pPr>
            <a:r>
              <a:rPr lang="en-US" sz="2400" dirty="0"/>
              <a:t>POINT.  EVIDENCE. EXPLANATION.  Can you identify these elements?</a:t>
            </a:r>
            <a:endParaRPr lang="en-GB" sz="2400" dirty="0"/>
          </a:p>
        </p:txBody>
      </p:sp>
      <p:cxnSp>
        <p:nvCxnSpPr>
          <p:cNvPr id="4" name="Straight Connector 3">
            <a:extLst>
              <a:ext uri="{FF2B5EF4-FFF2-40B4-BE49-F238E27FC236}">
                <a16:creationId xmlns:a16="http://schemas.microsoft.com/office/drawing/2014/main" id="{F93F62AA-AFCF-4AC2-9168-817CB96B3E3E}"/>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5" name="Text Placeholder 1">
            <a:extLst>
              <a:ext uri="{FF2B5EF4-FFF2-40B4-BE49-F238E27FC236}">
                <a16:creationId xmlns:a16="http://schemas.microsoft.com/office/drawing/2014/main" id="{8B274CB9-8A04-43F5-B226-3565D7CAB2BA}"/>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spTree>
    <p:extLst>
      <p:ext uri="{BB962C8B-B14F-4D97-AF65-F5344CB8AC3E}">
        <p14:creationId xmlns:p14="http://schemas.microsoft.com/office/powerpoint/2010/main" val="13670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6C0B02-AB82-4BA2-A6AB-425A242A191C}"/>
              </a:ext>
            </a:extLst>
          </p:cNvPr>
          <p:cNvSpPr>
            <a:spLocks noGrp="1"/>
          </p:cNvSpPr>
          <p:nvPr>
            <p:ph idx="1"/>
          </p:nvPr>
        </p:nvSpPr>
        <p:spPr>
          <a:xfrm>
            <a:off x="479999" y="2005862"/>
            <a:ext cx="11232000" cy="4650486"/>
          </a:xfrm>
        </p:spPr>
        <p:txBody>
          <a:bodyPr>
            <a:normAutofit/>
          </a:bodyPr>
          <a:lstStyle/>
          <a:p>
            <a:pPr marL="0" indent="0">
              <a:buNone/>
            </a:pPr>
            <a:r>
              <a:rPr lang="en-US" dirty="0">
                <a:latin typeface="Effra" panose="020B0606080202020204"/>
              </a:rPr>
              <a:t>Make important paragraphs follow a clear structure. </a:t>
            </a:r>
          </a:p>
          <a:p>
            <a:pPr marL="0" indent="0">
              <a:buNone/>
            </a:pPr>
            <a:r>
              <a:rPr lang="en-US" dirty="0">
                <a:latin typeface="Effra" panose="020B0606080202020204"/>
              </a:rPr>
              <a:t>POINT. EVIDENCE. EXPLANATION.  </a:t>
            </a:r>
          </a:p>
          <a:p>
            <a:pPr marL="0" indent="0">
              <a:buNone/>
            </a:pPr>
            <a:r>
              <a:rPr lang="en-US" dirty="0">
                <a:latin typeface="Effra" panose="020B0606080202020204"/>
              </a:rPr>
              <a:t>Look at this example.  Why does it read well and how is the main point made stronger?</a:t>
            </a:r>
          </a:p>
          <a:p>
            <a:pPr marL="0" indent="0">
              <a:buNone/>
            </a:pPr>
            <a:r>
              <a:rPr lang="en-US" dirty="0">
                <a:latin typeface="Effra" panose="020B0606080202020204"/>
              </a:rPr>
              <a:t>Australia’s number one killer is heart disease, and it can easily be prevented by exercising.  More than 1.6 billion people in the world are either overweight or obese and Australia has one of the highest rates of obesity.  According to medical studies undertaken in the country, exercise reduces the risk of heart problems and several diseases which is why public health campaigns focus on exercising.</a:t>
            </a:r>
            <a:endParaRPr lang="en-GB" dirty="0">
              <a:latin typeface="Effra" panose="020B0606080202020204"/>
            </a:endParaRPr>
          </a:p>
        </p:txBody>
      </p:sp>
      <p:sp>
        <p:nvSpPr>
          <p:cNvPr id="5" name="Title 4">
            <a:extLst>
              <a:ext uri="{FF2B5EF4-FFF2-40B4-BE49-F238E27FC236}">
                <a16:creationId xmlns:a16="http://schemas.microsoft.com/office/drawing/2014/main" id="{74C1184A-33EC-43A6-A6A3-F110D06D105D}"/>
              </a:ext>
            </a:extLst>
          </p:cNvPr>
          <p:cNvSpPr>
            <a:spLocks noGrp="1"/>
          </p:cNvSpPr>
          <p:nvPr>
            <p:ph type="title"/>
          </p:nvPr>
        </p:nvSpPr>
        <p:spPr/>
        <p:txBody>
          <a:bodyPr/>
          <a:lstStyle/>
          <a:p>
            <a:endParaRPr lang="en-GB" dirty="0"/>
          </a:p>
        </p:txBody>
      </p:sp>
      <p:sp>
        <p:nvSpPr>
          <p:cNvPr id="6" name="Title 1">
            <a:extLst>
              <a:ext uri="{FF2B5EF4-FFF2-40B4-BE49-F238E27FC236}">
                <a16:creationId xmlns:a16="http://schemas.microsoft.com/office/drawing/2014/main" id="{18D9D8EB-D32A-4887-8FE7-7FF0CF741023}"/>
              </a:ext>
            </a:extLst>
          </p:cNvPr>
          <p:cNvSpPr txBox="1">
            <a:spLocks/>
          </p:cNvSpPr>
          <p:nvPr/>
        </p:nvSpPr>
        <p:spPr>
          <a:xfrm>
            <a:off x="479999" y="1084067"/>
            <a:ext cx="10241280" cy="12344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solidFill>
                  <a:srgbClr val="EE7145"/>
                </a:solidFill>
                <a:latin typeface="Effra" panose="020B0606080202020204"/>
              </a:rPr>
              <a:t>Paragraphs</a:t>
            </a:r>
          </a:p>
        </p:txBody>
      </p:sp>
      <p:cxnSp>
        <p:nvCxnSpPr>
          <p:cNvPr id="7" name="Straight Connector 6">
            <a:extLst>
              <a:ext uri="{FF2B5EF4-FFF2-40B4-BE49-F238E27FC236}">
                <a16:creationId xmlns:a16="http://schemas.microsoft.com/office/drawing/2014/main" id="{BB1B006D-68A7-47A3-BA3F-995788A96177}"/>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8" name="Text Placeholder 1">
            <a:extLst>
              <a:ext uri="{FF2B5EF4-FFF2-40B4-BE49-F238E27FC236}">
                <a16:creationId xmlns:a16="http://schemas.microsoft.com/office/drawing/2014/main" id="{32C61AE0-30E9-4D47-ABAF-929F4F8C9908}"/>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spTree>
    <p:extLst>
      <p:ext uri="{BB962C8B-B14F-4D97-AF65-F5344CB8AC3E}">
        <p14:creationId xmlns:p14="http://schemas.microsoft.com/office/powerpoint/2010/main" val="3459173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77321B75-AC1A-40E3-A07A-DB9C55C2D196}"/>
                  </a:ext>
                </a:extLst>
              </p14:cNvPr>
              <p14:cNvContentPartPr/>
              <p14:nvPr/>
            </p14:nvContentPartPr>
            <p14:xfrm>
              <a:off x="1769377" y="2080993"/>
              <a:ext cx="9525" cy="9525"/>
            </p14:xfrm>
          </p:contentPart>
        </mc:Choice>
        <mc:Fallback xmlns="">
          <p:pic>
            <p:nvPicPr>
              <p:cNvPr id="3" name="Ink 2">
                <a:extLst>
                  <a:ext uri="{FF2B5EF4-FFF2-40B4-BE49-F238E27FC236}">
                    <a16:creationId xmlns:a16="http://schemas.microsoft.com/office/drawing/2014/main" id="{77321B75-AC1A-40E3-A07A-DB9C55C2D196}"/>
                  </a:ext>
                </a:extLst>
              </p:cNvPr>
              <p:cNvPicPr/>
              <p:nvPr/>
            </p:nvPicPr>
            <p:blipFill>
              <a:blip r:embed="rId3"/>
              <a:stretch>
                <a:fillRect/>
              </a:stretch>
            </p:blipFill>
            <p:spPr>
              <a:xfrm>
                <a:off x="1293127" y="1604743"/>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DAD09C8B-F56F-404A-9D08-D6648EF1C6BF}"/>
                  </a:ext>
                </a:extLst>
              </p14:cNvPr>
              <p14:cNvContentPartPr/>
              <p14:nvPr/>
            </p14:nvContentPartPr>
            <p14:xfrm>
              <a:off x="1487185" y="1970141"/>
              <a:ext cx="9525" cy="9525"/>
            </p14:xfrm>
          </p:contentPart>
        </mc:Choice>
        <mc:Fallback xmlns="">
          <p:pic>
            <p:nvPicPr>
              <p:cNvPr id="5" name="Ink 4">
                <a:extLst>
                  <a:ext uri="{FF2B5EF4-FFF2-40B4-BE49-F238E27FC236}">
                    <a16:creationId xmlns:a16="http://schemas.microsoft.com/office/drawing/2014/main" id="{DAD09C8B-F56F-404A-9D08-D6648EF1C6BF}"/>
                  </a:ext>
                </a:extLst>
              </p:cNvPr>
              <p:cNvPicPr/>
              <p:nvPr/>
            </p:nvPicPr>
            <p:blipFill>
              <a:blip r:embed="rId3"/>
              <a:stretch>
                <a:fillRect/>
              </a:stretch>
            </p:blipFill>
            <p:spPr>
              <a:xfrm>
                <a:off x="1020460" y="1503416"/>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2659793E-FF62-48F5-A717-B1122B520C9E}"/>
                  </a:ext>
                </a:extLst>
              </p14:cNvPr>
              <p14:cNvContentPartPr/>
              <p14:nvPr/>
            </p14:nvContentPartPr>
            <p14:xfrm>
              <a:off x="1488143" y="1959544"/>
              <a:ext cx="9525" cy="9525"/>
            </p14:xfrm>
          </p:contentPart>
        </mc:Choice>
        <mc:Fallback xmlns="">
          <p:pic>
            <p:nvPicPr>
              <p:cNvPr id="6" name="Ink 5">
                <a:extLst>
                  <a:ext uri="{FF2B5EF4-FFF2-40B4-BE49-F238E27FC236}">
                    <a16:creationId xmlns:a16="http://schemas.microsoft.com/office/drawing/2014/main" id="{2659793E-FF62-48F5-A717-B1122B520C9E}"/>
                  </a:ext>
                </a:extLst>
              </p:cNvPr>
              <p:cNvPicPr/>
              <p:nvPr/>
            </p:nvPicPr>
            <p:blipFill>
              <a:blip r:embed="rId6"/>
              <a:stretch>
                <a:fillRect/>
              </a:stretch>
            </p:blipFill>
            <p:spPr>
              <a:xfrm>
                <a:off x="1468299" y="1943986"/>
                <a:ext cx="48816" cy="40958"/>
              </a:xfrm>
              <a:prstGeom prst="rect">
                <a:avLst/>
              </a:prstGeom>
            </p:spPr>
          </p:pic>
        </mc:Fallback>
      </mc:AlternateContent>
      <p:sp>
        <p:nvSpPr>
          <p:cNvPr id="7" name="Text Placeholder 1">
            <a:extLst>
              <a:ext uri="{FF2B5EF4-FFF2-40B4-BE49-F238E27FC236}">
                <a16:creationId xmlns:a16="http://schemas.microsoft.com/office/drawing/2014/main" id="{36D824EE-301F-A741-8D56-34CF692E5056}"/>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cxnSp>
        <p:nvCxnSpPr>
          <p:cNvPr id="11" name="Straight Connector 10">
            <a:extLst>
              <a:ext uri="{FF2B5EF4-FFF2-40B4-BE49-F238E27FC236}">
                <a16:creationId xmlns:a16="http://schemas.microsoft.com/office/drawing/2014/main" id="{2D7C86B1-1E40-E54C-BAB8-548D582570FA}"/>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8B23537-6DDE-45BA-8CEA-4B3A48A65174}"/>
              </a:ext>
            </a:extLst>
          </p:cNvPr>
          <p:cNvSpPr txBox="1"/>
          <p:nvPr/>
        </p:nvSpPr>
        <p:spPr>
          <a:xfrm>
            <a:off x="225631" y="1583473"/>
            <a:ext cx="11472494" cy="3816429"/>
          </a:xfrm>
          <a:prstGeom prst="rect">
            <a:avLst/>
          </a:prstGeom>
          <a:solidFill>
            <a:schemeClr val="bg1">
              <a:lumMod val="85000"/>
            </a:schemeClr>
          </a:solidFill>
        </p:spPr>
        <p:txBody>
          <a:bodyPr wrap="square" rtlCol="0">
            <a:spAutoFit/>
          </a:bodyPr>
          <a:lstStyle/>
          <a:p>
            <a:pPr algn="ctr"/>
            <a:r>
              <a:rPr lang="en-GB" sz="2800" dirty="0">
                <a:solidFill>
                  <a:srgbClr val="26282A"/>
                </a:solidFill>
                <a:effectLst/>
                <a:latin typeface="Effra" panose="020B0606080202020204"/>
                <a:ea typeface="Calibri" panose="020F0502020204030204" pitchFamily="34" charset="0"/>
                <a:cs typeface="Calibri" panose="020F0502020204030204" pitchFamily="34" charset="0"/>
              </a:rPr>
              <a:t>Note for the facilitator</a:t>
            </a:r>
          </a:p>
          <a:p>
            <a:pPr algn="ctr"/>
            <a:endParaRPr lang="en-GB" sz="1800" dirty="0">
              <a:solidFill>
                <a:srgbClr val="26282A"/>
              </a:solidFill>
              <a:effectLst/>
              <a:latin typeface="Effra" panose="020B0606080202020204"/>
              <a:ea typeface="Calibri" panose="020F0502020204030204" pitchFamily="34" charset="0"/>
              <a:cs typeface="Calibri" panose="020F0502020204030204" pitchFamily="34" charset="0"/>
            </a:endParaRPr>
          </a:p>
          <a:p>
            <a:pPr algn="ctr"/>
            <a:r>
              <a:rPr lang="en-GB" sz="2800" dirty="0">
                <a:solidFill>
                  <a:srgbClr val="26282A"/>
                </a:solidFill>
                <a:effectLst/>
                <a:latin typeface="Effra" panose="020B0606080202020204"/>
                <a:ea typeface="Calibri" panose="020F0502020204030204" pitchFamily="34" charset="0"/>
                <a:cs typeface="Calibri" panose="020F0502020204030204" pitchFamily="34" charset="0"/>
              </a:rPr>
              <a:t>Module 7 ran as a clinic, with a communications specialist designing and delivering the session, rather than in a cascade like the rest of the programme. Because of this, there is no facilitation guide. However, the PowerPoint slides and handouts have been included and can be adapted for use. These materials were informed by a comprehensive review of all the teacher research reports and highlighted key issues and considerations that were common across the cohort of participating teachers. </a:t>
            </a:r>
            <a:endParaRPr lang="en-GB" sz="2800" dirty="0">
              <a:latin typeface="Effra" panose="020B0606080202020204"/>
            </a:endParaRPr>
          </a:p>
        </p:txBody>
      </p:sp>
    </p:spTree>
    <p:extLst>
      <p:ext uri="{BB962C8B-B14F-4D97-AF65-F5344CB8AC3E}">
        <p14:creationId xmlns:p14="http://schemas.microsoft.com/office/powerpoint/2010/main" val="3857357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458113-ACCF-408A-92AF-756BDA0939CF}"/>
              </a:ext>
            </a:extLst>
          </p:cNvPr>
          <p:cNvSpPr>
            <a:spLocks noGrp="1"/>
          </p:cNvSpPr>
          <p:nvPr>
            <p:ph idx="1"/>
          </p:nvPr>
        </p:nvSpPr>
        <p:spPr>
          <a:xfrm>
            <a:off x="601422" y="2023286"/>
            <a:ext cx="11029299" cy="5174362"/>
          </a:xfrm>
        </p:spPr>
        <p:txBody>
          <a:bodyPr>
            <a:normAutofit/>
          </a:bodyPr>
          <a:lstStyle/>
          <a:p>
            <a:pPr marL="0" indent="0">
              <a:buNone/>
            </a:pPr>
            <a:r>
              <a:rPr lang="en-GB" dirty="0">
                <a:latin typeface="Effra" panose="020B0606080202020204"/>
              </a:rPr>
              <a:t>A </a:t>
            </a:r>
            <a:r>
              <a:rPr lang="en-GB" b="1" dirty="0">
                <a:latin typeface="Effra" panose="020B0606080202020204"/>
              </a:rPr>
              <a:t>topic sentence </a:t>
            </a:r>
            <a:r>
              <a:rPr lang="en-GB" dirty="0">
                <a:latin typeface="Effra" panose="020B0606080202020204"/>
              </a:rPr>
              <a:t>is a strong opening sentence that makes your key point and summarises what the paragraph is about.</a:t>
            </a:r>
          </a:p>
          <a:p>
            <a:pPr marL="0" indent="0">
              <a:buNone/>
            </a:pPr>
            <a:r>
              <a:rPr lang="en-US" dirty="0">
                <a:latin typeface="Effra" panose="020B0606080202020204"/>
              </a:rPr>
              <a:t>Examples: </a:t>
            </a:r>
          </a:p>
          <a:p>
            <a:pPr marL="0" indent="0">
              <a:buNone/>
            </a:pPr>
            <a:r>
              <a:rPr lang="en-US" dirty="0">
                <a:latin typeface="Effra" panose="020B0606080202020204"/>
              </a:rPr>
              <a:t>I discovered that pupils focused more on the individual work.</a:t>
            </a:r>
          </a:p>
          <a:p>
            <a:pPr marL="0" indent="0">
              <a:buNone/>
            </a:pPr>
            <a:r>
              <a:rPr lang="en-US" dirty="0">
                <a:latin typeface="Effra" panose="020B0606080202020204"/>
              </a:rPr>
              <a:t>It became clear that these pupils need some preparation before the actual group work.</a:t>
            </a:r>
          </a:p>
          <a:p>
            <a:pPr marL="0" indent="0">
              <a:buNone/>
            </a:pPr>
            <a:endParaRPr lang="en-US" dirty="0">
              <a:latin typeface="Effra" panose="020B0606080202020204"/>
            </a:endParaRPr>
          </a:p>
          <a:p>
            <a:pPr marL="0" indent="0">
              <a:buNone/>
            </a:pPr>
            <a:r>
              <a:rPr lang="en-US" sz="1800" dirty="0">
                <a:latin typeface="Effra" panose="020B0606080202020204"/>
              </a:rPr>
              <a:t>In both cases, the rest of the paragraph should only expand on the information in the topic sentence. When reviewing your work, try to ensure your opening sentences (topic sentences) do the same job.</a:t>
            </a:r>
          </a:p>
          <a:p>
            <a:pPr marL="0" indent="0">
              <a:buNone/>
            </a:pPr>
            <a:endParaRPr lang="en-GB" dirty="0">
              <a:latin typeface="Effra" panose="020B0606080202020204"/>
            </a:endParaRPr>
          </a:p>
        </p:txBody>
      </p:sp>
      <p:sp>
        <p:nvSpPr>
          <p:cNvPr id="5" name="Title 4">
            <a:extLst>
              <a:ext uri="{FF2B5EF4-FFF2-40B4-BE49-F238E27FC236}">
                <a16:creationId xmlns:a16="http://schemas.microsoft.com/office/drawing/2014/main" id="{CE963982-A014-409E-A184-A0BB95079C18}"/>
              </a:ext>
            </a:extLst>
          </p:cNvPr>
          <p:cNvSpPr>
            <a:spLocks noGrp="1"/>
          </p:cNvSpPr>
          <p:nvPr>
            <p:ph type="title"/>
          </p:nvPr>
        </p:nvSpPr>
        <p:spPr/>
        <p:txBody>
          <a:bodyPr/>
          <a:lstStyle/>
          <a:p>
            <a:endParaRPr lang="en-GB"/>
          </a:p>
        </p:txBody>
      </p:sp>
      <p:sp>
        <p:nvSpPr>
          <p:cNvPr id="6" name="Title 1">
            <a:extLst>
              <a:ext uri="{FF2B5EF4-FFF2-40B4-BE49-F238E27FC236}">
                <a16:creationId xmlns:a16="http://schemas.microsoft.com/office/drawing/2014/main" id="{EC0158FF-9820-4DA7-A5A0-B93966C0BC8F}"/>
              </a:ext>
            </a:extLst>
          </p:cNvPr>
          <p:cNvSpPr txBox="1">
            <a:spLocks/>
          </p:cNvSpPr>
          <p:nvPr/>
        </p:nvSpPr>
        <p:spPr>
          <a:xfrm>
            <a:off x="479999" y="1095218"/>
            <a:ext cx="10241280" cy="12344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solidFill>
                  <a:srgbClr val="EE7145"/>
                </a:solidFill>
                <a:latin typeface="Effra" panose="020B0606080202020204"/>
              </a:rPr>
              <a:t>Paragraphs</a:t>
            </a:r>
          </a:p>
        </p:txBody>
      </p:sp>
      <p:cxnSp>
        <p:nvCxnSpPr>
          <p:cNvPr id="7" name="Straight Connector 6">
            <a:extLst>
              <a:ext uri="{FF2B5EF4-FFF2-40B4-BE49-F238E27FC236}">
                <a16:creationId xmlns:a16="http://schemas.microsoft.com/office/drawing/2014/main" id="{FC3232A6-C461-4060-BAFE-DFC7FEEE2159}"/>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8" name="Text Placeholder 1">
            <a:extLst>
              <a:ext uri="{FF2B5EF4-FFF2-40B4-BE49-F238E27FC236}">
                <a16:creationId xmlns:a16="http://schemas.microsoft.com/office/drawing/2014/main" id="{E9307C1C-6659-44B6-AAF0-A6CA4079D6B7}"/>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spTree>
    <p:extLst>
      <p:ext uri="{BB962C8B-B14F-4D97-AF65-F5344CB8AC3E}">
        <p14:creationId xmlns:p14="http://schemas.microsoft.com/office/powerpoint/2010/main" val="339619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E004C2-45A7-4CC1-8081-48FA12658BDC}"/>
              </a:ext>
            </a:extLst>
          </p:cNvPr>
          <p:cNvSpPr>
            <a:spLocks noGrp="1"/>
          </p:cNvSpPr>
          <p:nvPr>
            <p:ph idx="1"/>
          </p:nvPr>
        </p:nvSpPr>
        <p:spPr>
          <a:xfrm>
            <a:off x="706011" y="1855089"/>
            <a:ext cx="10241280" cy="5002911"/>
          </a:xfrm>
        </p:spPr>
        <p:txBody>
          <a:bodyPr>
            <a:normAutofit/>
          </a:bodyPr>
          <a:lstStyle/>
          <a:p>
            <a:pPr marL="0" indent="0">
              <a:buNone/>
            </a:pPr>
            <a:r>
              <a:rPr lang="en-US" dirty="0">
                <a:latin typeface="Effra" panose="020B0606080202020204"/>
              </a:rPr>
              <a:t>Varying sentence length makes your report more interesting to read.  It reads more confidently and clearly.</a:t>
            </a:r>
          </a:p>
          <a:p>
            <a:pPr marL="0" indent="0">
              <a:buNone/>
            </a:pPr>
            <a:r>
              <a:rPr lang="en-US" dirty="0">
                <a:latin typeface="Effra" panose="020B0606080202020204"/>
              </a:rPr>
              <a:t>Example:</a:t>
            </a:r>
          </a:p>
          <a:p>
            <a:pPr marL="0" indent="0">
              <a:buNone/>
            </a:pPr>
            <a:r>
              <a:rPr lang="en-US" dirty="0">
                <a:latin typeface="Effra" panose="020B0606080202020204"/>
              </a:rPr>
              <a:t>The study was in three phases. First, I observed my pupils in two lessons and entered my findings in my journal. I also let three other colleagues observe lessons of group work in my class. I registered their feedback in my diary. My pupils were not active in group activities. I concluded that</a:t>
            </a:r>
            <a:r>
              <a:rPr lang="en-US" sz="2800" dirty="0"/>
              <a:t>. </a:t>
            </a:r>
          </a:p>
          <a:p>
            <a:endParaRPr lang="en-US" sz="2800" dirty="0"/>
          </a:p>
          <a:p>
            <a:endParaRPr lang="en-GB" dirty="0"/>
          </a:p>
        </p:txBody>
      </p:sp>
      <p:sp>
        <p:nvSpPr>
          <p:cNvPr id="4" name="Title 1">
            <a:extLst>
              <a:ext uri="{FF2B5EF4-FFF2-40B4-BE49-F238E27FC236}">
                <a16:creationId xmlns:a16="http://schemas.microsoft.com/office/drawing/2014/main" id="{4B168205-3ADE-42B3-933F-456D201923C3}"/>
              </a:ext>
            </a:extLst>
          </p:cNvPr>
          <p:cNvSpPr txBox="1">
            <a:spLocks/>
          </p:cNvSpPr>
          <p:nvPr/>
        </p:nvSpPr>
        <p:spPr>
          <a:xfrm>
            <a:off x="706011" y="1095218"/>
            <a:ext cx="10241280" cy="12344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a:solidFill>
                  <a:srgbClr val="EE7145"/>
                </a:solidFill>
                <a:latin typeface="Effra" panose="020B0606080202020204"/>
              </a:rPr>
              <a:t>Paragraphs</a:t>
            </a:r>
            <a:endParaRPr lang="en-GB" sz="5400" b="1" dirty="0">
              <a:solidFill>
                <a:srgbClr val="EE7145"/>
              </a:solidFill>
              <a:latin typeface="Effra" panose="020B0606080202020204"/>
            </a:endParaRPr>
          </a:p>
        </p:txBody>
      </p:sp>
      <p:cxnSp>
        <p:nvCxnSpPr>
          <p:cNvPr id="7" name="Straight Connector 6">
            <a:extLst>
              <a:ext uri="{FF2B5EF4-FFF2-40B4-BE49-F238E27FC236}">
                <a16:creationId xmlns:a16="http://schemas.microsoft.com/office/drawing/2014/main" id="{F0F8C611-3883-4292-BF17-EA8C7A2E0A15}"/>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8" name="Text Placeholder 1">
            <a:extLst>
              <a:ext uri="{FF2B5EF4-FFF2-40B4-BE49-F238E27FC236}">
                <a16:creationId xmlns:a16="http://schemas.microsoft.com/office/drawing/2014/main" id="{4F8FF9BE-AB8E-4D0B-BBD9-05E802EDD9AF}"/>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spTree>
    <p:extLst>
      <p:ext uri="{BB962C8B-B14F-4D97-AF65-F5344CB8AC3E}">
        <p14:creationId xmlns:p14="http://schemas.microsoft.com/office/powerpoint/2010/main" val="48939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58673E-DB6F-4711-82B8-B84622A05AB9}"/>
              </a:ext>
            </a:extLst>
          </p:cNvPr>
          <p:cNvSpPr>
            <a:spLocks noGrp="1"/>
          </p:cNvSpPr>
          <p:nvPr>
            <p:ph idx="1"/>
          </p:nvPr>
        </p:nvSpPr>
        <p:spPr>
          <a:xfrm>
            <a:off x="395496" y="1909256"/>
            <a:ext cx="11401007" cy="5534183"/>
          </a:xfrm>
        </p:spPr>
        <p:txBody>
          <a:bodyPr>
            <a:noAutofit/>
          </a:bodyPr>
          <a:lstStyle/>
          <a:p>
            <a:pPr marL="0" indent="0">
              <a:buNone/>
            </a:pPr>
            <a:r>
              <a:rPr lang="en-GB" dirty="0">
                <a:latin typeface="Effra" panose="020B0606080202020204"/>
              </a:rPr>
              <a:t>Read through page of the Presentation Handout 5. Then take two of your most important paragraphs and revise them based on the key tips and techniques in this session. </a:t>
            </a:r>
          </a:p>
          <a:p>
            <a:pPr marL="0" indent="0">
              <a:buNone/>
            </a:pPr>
            <a:r>
              <a:rPr lang="en-GB" dirty="0">
                <a:latin typeface="Effra" panose="020B0606080202020204"/>
              </a:rPr>
              <a:t>Rewrite your paragraphs ensuring they have:</a:t>
            </a:r>
          </a:p>
          <a:p>
            <a:pPr>
              <a:buClr>
                <a:srgbClr val="EE7145"/>
              </a:buClr>
            </a:pPr>
            <a:r>
              <a:rPr lang="en-GB" dirty="0">
                <a:latin typeface="Effra" panose="020B0606080202020204"/>
              </a:rPr>
              <a:t>One main point or idea</a:t>
            </a:r>
          </a:p>
          <a:p>
            <a:pPr>
              <a:buClr>
                <a:srgbClr val="EE7145"/>
              </a:buClr>
            </a:pPr>
            <a:r>
              <a:rPr lang="en-GB" dirty="0">
                <a:latin typeface="Effra" panose="020B0606080202020204"/>
              </a:rPr>
              <a:t>A strong structure:  POINT. EVIDENCE, EXPLANATION.</a:t>
            </a:r>
          </a:p>
          <a:p>
            <a:pPr>
              <a:buClr>
                <a:srgbClr val="EE7145"/>
              </a:buClr>
            </a:pPr>
            <a:r>
              <a:rPr lang="en-GB" dirty="0">
                <a:latin typeface="Effra" panose="020B0606080202020204"/>
              </a:rPr>
              <a:t>A topic sentence that summarises the whole paragraph</a:t>
            </a:r>
          </a:p>
          <a:p>
            <a:pPr>
              <a:buClr>
                <a:srgbClr val="EE7145"/>
              </a:buClr>
            </a:pPr>
            <a:r>
              <a:rPr lang="en-GB" dirty="0">
                <a:latin typeface="Effra" panose="020B0606080202020204"/>
              </a:rPr>
              <a:t>Sentences that contain one thought.  If not, split them.</a:t>
            </a:r>
          </a:p>
          <a:p>
            <a:pPr>
              <a:buClr>
                <a:srgbClr val="EE7145"/>
              </a:buClr>
            </a:pPr>
            <a:r>
              <a:rPr lang="en-GB" dirty="0">
                <a:latin typeface="Effra" panose="020B0606080202020204"/>
              </a:rPr>
              <a:t>Sentences that are varied in length.</a:t>
            </a:r>
          </a:p>
          <a:p>
            <a:pPr marL="0" indent="0">
              <a:buNone/>
            </a:pPr>
            <a:endParaRPr lang="en-GB" dirty="0">
              <a:latin typeface="Effra" panose="020B0606080202020204"/>
            </a:endParaRPr>
          </a:p>
        </p:txBody>
      </p:sp>
      <p:sp>
        <p:nvSpPr>
          <p:cNvPr id="4" name="Title 1">
            <a:extLst>
              <a:ext uri="{FF2B5EF4-FFF2-40B4-BE49-F238E27FC236}">
                <a16:creationId xmlns:a16="http://schemas.microsoft.com/office/drawing/2014/main" id="{1B864BD5-AD07-4737-A72D-B801B3E426AD}"/>
              </a:ext>
            </a:extLst>
          </p:cNvPr>
          <p:cNvSpPr txBox="1">
            <a:spLocks/>
          </p:cNvSpPr>
          <p:nvPr/>
        </p:nvSpPr>
        <p:spPr>
          <a:xfrm>
            <a:off x="395496" y="1028310"/>
            <a:ext cx="10241280" cy="12344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solidFill>
                  <a:srgbClr val="EE7145"/>
                </a:solidFill>
                <a:latin typeface="Effra" panose="020B0606080202020204"/>
              </a:rPr>
              <a:t>Paragraphs exercise</a:t>
            </a:r>
          </a:p>
        </p:txBody>
      </p:sp>
      <p:cxnSp>
        <p:nvCxnSpPr>
          <p:cNvPr id="7" name="Straight Connector 6">
            <a:extLst>
              <a:ext uri="{FF2B5EF4-FFF2-40B4-BE49-F238E27FC236}">
                <a16:creationId xmlns:a16="http://schemas.microsoft.com/office/drawing/2014/main" id="{8C503555-6F56-4EF1-BBD4-3AA72C9079AF}"/>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8" name="Text Placeholder 1">
            <a:extLst>
              <a:ext uri="{FF2B5EF4-FFF2-40B4-BE49-F238E27FC236}">
                <a16:creationId xmlns:a16="http://schemas.microsoft.com/office/drawing/2014/main" id="{58CF9FF8-FDC3-4BAA-B764-6E4E95BAFEE0}"/>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spTree>
    <p:extLst>
      <p:ext uri="{BB962C8B-B14F-4D97-AF65-F5344CB8AC3E}">
        <p14:creationId xmlns:p14="http://schemas.microsoft.com/office/powerpoint/2010/main" val="55771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D88BA1-9183-4748-911E-B2423105E801}"/>
              </a:ext>
            </a:extLst>
          </p:cNvPr>
          <p:cNvSpPr>
            <a:spLocks noGrp="1"/>
          </p:cNvSpPr>
          <p:nvPr>
            <p:ph idx="1"/>
          </p:nvPr>
        </p:nvSpPr>
        <p:spPr>
          <a:xfrm>
            <a:off x="479999" y="2959904"/>
            <a:ext cx="10944000" cy="4572000"/>
          </a:xfrm>
        </p:spPr>
        <p:txBody>
          <a:bodyPr>
            <a:normAutofit/>
          </a:bodyPr>
          <a:lstStyle/>
          <a:p>
            <a:pPr>
              <a:buClr>
                <a:srgbClr val="EE7145"/>
              </a:buClr>
              <a:buFont typeface="Arial" panose="020B0604020202020204" pitchFamily="34" charset="0"/>
              <a:buChar char="•"/>
            </a:pPr>
            <a:r>
              <a:rPr lang="en-GB" sz="2800" dirty="0">
                <a:latin typeface="Effra" panose="020B0606080202020204"/>
              </a:rPr>
              <a:t>Make sure it:</a:t>
            </a:r>
          </a:p>
          <a:p>
            <a:pPr>
              <a:buClr>
                <a:srgbClr val="EE7145"/>
              </a:buClr>
              <a:buFont typeface="Arial" panose="020B0604020202020204" pitchFamily="34" charset="0"/>
              <a:buChar char="•"/>
            </a:pPr>
            <a:r>
              <a:rPr lang="en-GB" sz="2800" dirty="0">
                <a:latin typeface="Effra" panose="020B0606080202020204"/>
              </a:rPr>
              <a:t>Supports your key points.</a:t>
            </a:r>
          </a:p>
          <a:p>
            <a:pPr>
              <a:buClr>
                <a:srgbClr val="EE7145"/>
              </a:buClr>
              <a:buFont typeface="Arial" panose="020B0604020202020204" pitchFamily="34" charset="0"/>
              <a:buChar char="•"/>
            </a:pPr>
            <a:r>
              <a:rPr lang="en-GB" sz="2800" dirty="0">
                <a:latin typeface="Effra" panose="020B0606080202020204"/>
              </a:rPr>
              <a:t>Is always explained and described</a:t>
            </a:r>
          </a:p>
          <a:p>
            <a:pPr>
              <a:buClr>
                <a:srgbClr val="EE7145"/>
              </a:buClr>
              <a:buFont typeface="Arial" panose="020B0604020202020204" pitchFamily="34" charset="0"/>
              <a:buChar char="•"/>
            </a:pPr>
            <a:r>
              <a:rPr lang="en-GB" sz="2800" dirty="0">
                <a:latin typeface="Effra" panose="020B0606080202020204"/>
              </a:rPr>
              <a:t>Shows comparison or difference where appropriate</a:t>
            </a:r>
          </a:p>
          <a:p>
            <a:pPr>
              <a:buClr>
                <a:srgbClr val="EE7145"/>
              </a:buClr>
              <a:buFont typeface="Arial" panose="020B0604020202020204" pitchFamily="34" charset="0"/>
              <a:buChar char="•"/>
            </a:pPr>
            <a:r>
              <a:rPr lang="en-GB" sz="2800" dirty="0">
                <a:latin typeface="Effra" panose="020B0606080202020204"/>
              </a:rPr>
              <a:t>Is clear and accurate.</a:t>
            </a:r>
          </a:p>
        </p:txBody>
      </p:sp>
      <p:sp>
        <p:nvSpPr>
          <p:cNvPr id="4" name="Title 1">
            <a:extLst>
              <a:ext uri="{FF2B5EF4-FFF2-40B4-BE49-F238E27FC236}">
                <a16:creationId xmlns:a16="http://schemas.microsoft.com/office/drawing/2014/main" id="{52A335F1-D1DB-437B-8F5A-83F23D2354E8}"/>
              </a:ext>
            </a:extLst>
          </p:cNvPr>
          <p:cNvSpPr txBox="1">
            <a:spLocks/>
          </p:cNvSpPr>
          <p:nvPr/>
        </p:nvSpPr>
        <p:spPr>
          <a:xfrm>
            <a:off x="479999" y="1151329"/>
            <a:ext cx="11005990" cy="11222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solidFill>
                  <a:srgbClr val="EE7145"/>
                </a:solidFill>
                <a:latin typeface="Effra" panose="020B0606080202020204"/>
              </a:rPr>
              <a:t>Good data is the foundation of credible research</a:t>
            </a:r>
          </a:p>
        </p:txBody>
      </p:sp>
      <p:sp>
        <p:nvSpPr>
          <p:cNvPr id="6" name="Title 5">
            <a:extLst>
              <a:ext uri="{FF2B5EF4-FFF2-40B4-BE49-F238E27FC236}">
                <a16:creationId xmlns:a16="http://schemas.microsoft.com/office/drawing/2014/main" id="{649E28B0-26F8-46CD-A7CA-B1FE7CB3393B}"/>
              </a:ext>
            </a:extLst>
          </p:cNvPr>
          <p:cNvSpPr>
            <a:spLocks noGrp="1"/>
          </p:cNvSpPr>
          <p:nvPr>
            <p:ph type="title"/>
          </p:nvPr>
        </p:nvSpPr>
        <p:spPr/>
        <p:txBody>
          <a:bodyPr/>
          <a:lstStyle/>
          <a:p>
            <a:endParaRPr lang="en-GB"/>
          </a:p>
        </p:txBody>
      </p:sp>
      <p:cxnSp>
        <p:nvCxnSpPr>
          <p:cNvPr id="7" name="Straight Connector 6">
            <a:extLst>
              <a:ext uri="{FF2B5EF4-FFF2-40B4-BE49-F238E27FC236}">
                <a16:creationId xmlns:a16="http://schemas.microsoft.com/office/drawing/2014/main" id="{C1F08384-B995-4333-9384-4811AF640E70}"/>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8" name="Text Placeholder 1">
            <a:extLst>
              <a:ext uri="{FF2B5EF4-FFF2-40B4-BE49-F238E27FC236}">
                <a16:creationId xmlns:a16="http://schemas.microsoft.com/office/drawing/2014/main" id="{BDB578EA-0A63-4637-9E0C-DB3CE8CCE981}"/>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spTree>
    <p:extLst>
      <p:ext uri="{BB962C8B-B14F-4D97-AF65-F5344CB8AC3E}">
        <p14:creationId xmlns:p14="http://schemas.microsoft.com/office/powerpoint/2010/main" val="287724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7C29E7-58BC-411B-8C24-F9D4624AD9CE}"/>
              </a:ext>
            </a:extLst>
          </p:cNvPr>
          <p:cNvSpPr>
            <a:spLocks noGrp="1"/>
          </p:cNvSpPr>
          <p:nvPr>
            <p:ph idx="1"/>
          </p:nvPr>
        </p:nvSpPr>
        <p:spPr>
          <a:xfrm>
            <a:off x="341947" y="2054845"/>
            <a:ext cx="11508105" cy="3465009"/>
          </a:xfrm>
        </p:spPr>
        <p:txBody>
          <a:bodyPr>
            <a:noAutofit/>
          </a:bodyPr>
          <a:lstStyle/>
          <a:p>
            <a:pPr marL="0" indent="0">
              <a:buNone/>
            </a:pPr>
            <a:r>
              <a:rPr lang="en-US" b="1" dirty="0">
                <a:latin typeface="Effra" panose="020B0606080202020204"/>
              </a:rPr>
              <a:t>Look at this example:</a:t>
            </a:r>
          </a:p>
          <a:p>
            <a:pPr marL="0" indent="0">
              <a:buNone/>
            </a:pPr>
            <a:r>
              <a:rPr lang="en-US" dirty="0">
                <a:latin typeface="Effra" panose="020B0606080202020204"/>
              </a:rPr>
              <a:t>When I observed that fifty-eight percent of my class was not serious about group work, I also let three other teachers observe three different lessons each observing the same areas that I did. The summary of their feedback was that more than fifty-three percent of the children were not active participants during the lessons.</a:t>
            </a:r>
          </a:p>
          <a:p>
            <a:pPr marL="0" indent="0">
              <a:buNone/>
            </a:pPr>
            <a:r>
              <a:rPr lang="en-US" b="1" dirty="0">
                <a:latin typeface="Effra" panose="020B0606080202020204"/>
              </a:rPr>
              <a:t>What is the key point in this paragraph?</a:t>
            </a:r>
          </a:p>
          <a:p>
            <a:pPr marL="0" indent="0">
              <a:buNone/>
            </a:pPr>
            <a:r>
              <a:rPr lang="en-US" dirty="0">
                <a:latin typeface="Effra" panose="020B0606080202020204"/>
              </a:rPr>
              <a:t>Evidence of lack of participation/interest. Key issue the research addresses.</a:t>
            </a:r>
          </a:p>
          <a:p>
            <a:endParaRPr lang="en-GB" dirty="0"/>
          </a:p>
        </p:txBody>
      </p:sp>
      <p:sp>
        <p:nvSpPr>
          <p:cNvPr id="4" name="Title 1">
            <a:extLst>
              <a:ext uri="{FF2B5EF4-FFF2-40B4-BE49-F238E27FC236}">
                <a16:creationId xmlns:a16="http://schemas.microsoft.com/office/drawing/2014/main" id="{D23CC9DD-C0A0-45B6-B9CE-07A90219AAF9}"/>
              </a:ext>
            </a:extLst>
          </p:cNvPr>
          <p:cNvSpPr txBox="1">
            <a:spLocks/>
          </p:cNvSpPr>
          <p:nvPr/>
        </p:nvSpPr>
        <p:spPr>
          <a:xfrm>
            <a:off x="479999" y="1033496"/>
            <a:ext cx="11005990" cy="13578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solidFill>
                  <a:srgbClr val="EE7145"/>
                </a:solidFill>
                <a:latin typeface="Effra" panose="020B0606080202020204"/>
              </a:rPr>
              <a:t>Using data to make a key point</a:t>
            </a:r>
          </a:p>
        </p:txBody>
      </p:sp>
      <p:cxnSp>
        <p:nvCxnSpPr>
          <p:cNvPr id="7" name="Straight Connector 6">
            <a:extLst>
              <a:ext uri="{FF2B5EF4-FFF2-40B4-BE49-F238E27FC236}">
                <a16:creationId xmlns:a16="http://schemas.microsoft.com/office/drawing/2014/main" id="{608CE955-A727-43A9-808C-AD8915760882}"/>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8" name="Text Placeholder 1">
            <a:extLst>
              <a:ext uri="{FF2B5EF4-FFF2-40B4-BE49-F238E27FC236}">
                <a16:creationId xmlns:a16="http://schemas.microsoft.com/office/drawing/2014/main" id="{6C62C784-B1AB-491F-AB4F-47639F02AB78}"/>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spTree>
    <p:extLst>
      <p:ext uri="{BB962C8B-B14F-4D97-AF65-F5344CB8AC3E}">
        <p14:creationId xmlns:p14="http://schemas.microsoft.com/office/powerpoint/2010/main" val="400811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6EAD98-0F96-49D6-94DB-018682AE510B}"/>
              </a:ext>
            </a:extLst>
          </p:cNvPr>
          <p:cNvSpPr>
            <a:spLocks noGrp="1"/>
          </p:cNvSpPr>
          <p:nvPr>
            <p:ph idx="1"/>
          </p:nvPr>
        </p:nvSpPr>
        <p:spPr>
          <a:xfrm>
            <a:off x="7663962" y="2183096"/>
            <a:ext cx="4048039" cy="4690491"/>
          </a:xfrm>
        </p:spPr>
        <p:txBody>
          <a:bodyPr/>
          <a:lstStyle/>
          <a:p>
            <a:pPr marL="0" indent="0">
              <a:buNone/>
            </a:pPr>
            <a:r>
              <a:rPr lang="en-GB" dirty="0">
                <a:latin typeface="Effra" panose="020B0606080202020204"/>
              </a:rPr>
              <a:t>Make sure the reader understands what they are looking at.  </a:t>
            </a:r>
          </a:p>
          <a:p>
            <a:pPr marL="0" indent="0">
              <a:buNone/>
            </a:pPr>
            <a:endParaRPr lang="en-GB" dirty="0">
              <a:latin typeface="Effra" panose="020B0606080202020204"/>
            </a:endParaRPr>
          </a:p>
          <a:p>
            <a:pPr marL="0" indent="0">
              <a:buNone/>
            </a:pPr>
            <a:r>
              <a:rPr lang="en-GB" dirty="0">
                <a:latin typeface="Effra" panose="020B0606080202020204"/>
              </a:rPr>
              <a:t>Look at this example.</a:t>
            </a:r>
          </a:p>
          <a:p>
            <a:pPr marL="0" indent="0">
              <a:buNone/>
            </a:pPr>
            <a:endParaRPr lang="en-GB" dirty="0"/>
          </a:p>
          <a:p>
            <a:pPr marL="0" indent="0">
              <a:buNone/>
            </a:pPr>
            <a:endParaRPr lang="en-GB" dirty="0"/>
          </a:p>
        </p:txBody>
      </p:sp>
      <p:pic>
        <p:nvPicPr>
          <p:cNvPr id="5" name="Picture 4" descr="Chart, pie chart&#10;&#10;Description automatically generated">
            <a:extLst>
              <a:ext uri="{FF2B5EF4-FFF2-40B4-BE49-F238E27FC236}">
                <a16:creationId xmlns:a16="http://schemas.microsoft.com/office/drawing/2014/main" id="{23D159E7-4962-43E5-A6F5-0CE5E5CC66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827" y="2359460"/>
            <a:ext cx="5086167" cy="3604091"/>
          </a:xfrm>
          <a:prstGeom prst="rect">
            <a:avLst/>
          </a:prstGeom>
        </p:spPr>
      </p:pic>
      <p:sp>
        <p:nvSpPr>
          <p:cNvPr id="6" name="Title 1">
            <a:extLst>
              <a:ext uri="{FF2B5EF4-FFF2-40B4-BE49-F238E27FC236}">
                <a16:creationId xmlns:a16="http://schemas.microsoft.com/office/drawing/2014/main" id="{0C773118-8B15-407A-B778-4F73C58D3A0E}"/>
              </a:ext>
            </a:extLst>
          </p:cNvPr>
          <p:cNvSpPr txBox="1">
            <a:spLocks/>
          </p:cNvSpPr>
          <p:nvPr/>
        </p:nvSpPr>
        <p:spPr>
          <a:xfrm>
            <a:off x="479999" y="1095218"/>
            <a:ext cx="11005990" cy="12344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solidFill>
                  <a:srgbClr val="EE7145"/>
                </a:solidFill>
                <a:latin typeface="Effra" panose="020B0606080202020204"/>
              </a:rPr>
              <a:t>Clearly describe your data</a:t>
            </a:r>
          </a:p>
        </p:txBody>
      </p:sp>
      <p:cxnSp>
        <p:nvCxnSpPr>
          <p:cNvPr id="8" name="Straight Connector 7">
            <a:extLst>
              <a:ext uri="{FF2B5EF4-FFF2-40B4-BE49-F238E27FC236}">
                <a16:creationId xmlns:a16="http://schemas.microsoft.com/office/drawing/2014/main" id="{7E29C266-D52D-4D59-AC6D-BFD0F3F3CED5}"/>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9" name="Text Placeholder 1">
            <a:extLst>
              <a:ext uri="{FF2B5EF4-FFF2-40B4-BE49-F238E27FC236}">
                <a16:creationId xmlns:a16="http://schemas.microsoft.com/office/drawing/2014/main" id="{33CD4BDB-ABC5-47E9-9A11-9BCC3C45AF03}"/>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spTree>
    <p:extLst>
      <p:ext uri="{BB962C8B-B14F-4D97-AF65-F5344CB8AC3E}">
        <p14:creationId xmlns:p14="http://schemas.microsoft.com/office/powerpoint/2010/main" val="336186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58D1A5-1727-44CB-A8C6-2321D31F6BFC}"/>
              </a:ext>
            </a:extLst>
          </p:cNvPr>
          <p:cNvSpPr>
            <a:spLocks noGrp="1"/>
          </p:cNvSpPr>
          <p:nvPr>
            <p:ph idx="1"/>
          </p:nvPr>
        </p:nvSpPr>
        <p:spPr>
          <a:xfrm>
            <a:off x="6244683" y="3072384"/>
            <a:ext cx="5354312" cy="3959352"/>
          </a:xfrm>
        </p:spPr>
        <p:txBody>
          <a:bodyPr/>
          <a:lstStyle/>
          <a:p>
            <a:pPr marL="0" indent="0">
              <a:buNone/>
            </a:pPr>
            <a:r>
              <a:rPr lang="en-GB" dirty="0">
                <a:latin typeface="Effra" panose="020B0606080202020204"/>
              </a:rPr>
              <a:t>Look at this mock up of comparisons between cycles in progress. The reader can easily see proportions and, in this case, before after.</a:t>
            </a:r>
          </a:p>
          <a:p>
            <a:pPr marL="0" indent="0">
              <a:buNone/>
            </a:pPr>
            <a:endParaRPr lang="en-GB" dirty="0">
              <a:latin typeface="Effra" panose="020B0606080202020204"/>
            </a:endParaRPr>
          </a:p>
        </p:txBody>
      </p:sp>
      <p:pic>
        <p:nvPicPr>
          <p:cNvPr id="5" name="Picture 4">
            <a:extLst>
              <a:ext uri="{FF2B5EF4-FFF2-40B4-BE49-F238E27FC236}">
                <a16:creationId xmlns:a16="http://schemas.microsoft.com/office/drawing/2014/main" id="{13F3CCD4-43FA-497C-8F71-EBC80EEFEAC2}"/>
              </a:ext>
            </a:extLst>
          </p:cNvPr>
          <p:cNvPicPr>
            <a:picLocks noChangeAspect="1"/>
          </p:cNvPicPr>
          <p:nvPr/>
        </p:nvPicPr>
        <p:blipFill>
          <a:blip r:embed="rId2"/>
          <a:stretch>
            <a:fillRect/>
          </a:stretch>
        </p:blipFill>
        <p:spPr>
          <a:xfrm>
            <a:off x="791942" y="3072384"/>
            <a:ext cx="4331765" cy="2964913"/>
          </a:xfrm>
          <a:prstGeom prst="rect">
            <a:avLst/>
          </a:prstGeom>
        </p:spPr>
      </p:pic>
      <p:sp>
        <p:nvSpPr>
          <p:cNvPr id="6" name="Title 1">
            <a:extLst>
              <a:ext uri="{FF2B5EF4-FFF2-40B4-BE49-F238E27FC236}">
                <a16:creationId xmlns:a16="http://schemas.microsoft.com/office/drawing/2014/main" id="{BEDD7F2D-D1E2-4B99-A2D4-943D1294C529}"/>
              </a:ext>
            </a:extLst>
          </p:cNvPr>
          <p:cNvSpPr txBox="1">
            <a:spLocks/>
          </p:cNvSpPr>
          <p:nvPr/>
        </p:nvSpPr>
        <p:spPr>
          <a:xfrm>
            <a:off x="479999" y="1105283"/>
            <a:ext cx="11126927" cy="11222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solidFill>
                  <a:srgbClr val="EE7145"/>
                </a:solidFill>
                <a:latin typeface="Effra" panose="020B0606080202020204"/>
              </a:rPr>
              <a:t>Bar charts are useful to show difference and change</a:t>
            </a:r>
          </a:p>
        </p:txBody>
      </p:sp>
      <p:sp>
        <p:nvSpPr>
          <p:cNvPr id="7" name="Title 6">
            <a:extLst>
              <a:ext uri="{FF2B5EF4-FFF2-40B4-BE49-F238E27FC236}">
                <a16:creationId xmlns:a16="http://schemas.microsoft.com/office/drawing/2014/main" id="{AB721F18-B27B-45F9-829C-AAD71A205B6A}"/>
              </a:ext>
            </a:extLst>
          </p:cNvPr>
          <p:cNvSpPr>
            <a:spLocks noGrp="1"/>
          </p:cNvSpPr>
          <p:nvPr>
            <p:ph type="title"/>
          </p:nvPr>
        </p:nvSpPr>
        <p:spPr/>
        <p:txBody>
          <a:bodyPr/>
          <a:lstStyle/>
          <a:p>
            <a:endParaRPr lang="en-GB"/>
          </a:p>
        </p:txBody>
      </p:sp>
      <p:cxnSp>
        <p:nvCxnSpPr>
          <p:cNvPr id="8" name="Straight Connector 7">
            <a:extLst>
              <a:ext uri="{FF2B5EF4-FFF2-40B4-BE49-F238E27FC236}">
                <a16:creationId xmlns:a16="http://schemas.microsoft.com/office/drawing/2014/main" id="{0079A85E-0727-4CD4-8B42-7AEF3105E1AC}"/>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9" name="Text Placeholder 1">
            <a:extLst>
              <a:ext uri="{FF2B5EF4-FFF2-40B4-BE49-F238E27FC236}">
                <a16:creationId xmlns:a16="http://schemas.microsoft.com/office/drawing/2014/main" id="{43611288-FC0C-46E1-B252-9CE72DAD7413}"/>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spTree>
    <p:extLst>
      <p:ext uri="{BB962C8B-B14F-4D97-AF65-F5344CB8AC3E}">
        <p14:creationId xmlns:p14="http://schemas.microsoft.com/office/powerpoint/2010/main" val="2411863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C1F876-FA8A-4E35-9750-0095493C9322}"/>
              </a:ext>
            </a:extLst>
          </p:cNvPr>
          <p:cNvSpPr>
            <a:spLocks noGrp="1"/>
          </p:cNvSpPr>
          <p:nvPr>
            <p:ph idx="1"/>
          </p:nvPr>
        </p:nvSpPr>
        <p:spPr>
          <a:xfrm>
            <a:off x="5746097" y="2485572"/>
            <a:ext cx="5965902" cy="3605915"/>
          </a:xfrm>
        </p:spPr>
        <p:txBody>
          <a:bodyPr>
            <a:normAutofit fontScale="40000" lnSpcReduction="20000"/>
          </a:bodyPr>
          <a:lstStyle/>
          <a:p>
            <a:pPr marL="0" indent="0">
              <a:buNone/>
            </a:pPr>
            <a:r>
              <a:rPr lang="en-US" sz="7000" dirty="0">
                <a:latin typeface="Effra" panose="020B0606080202020204"/>
              </a:rPr>
              <a:t>Example: Feedback from pupils</a:t>
            </a:r>
          </a:p>
          <a:p>
            <a:pPr marL="0" indent="0">
              <a:buNone/>
            </a:pPr>
            <a:r>
              <a:rPr lang="en-US" sz="7000" dirty="0">
                <a:latin typeface="Effra" panose="020B0606080202020204"/>
              </a:rPr>
              <a:t>Out of fifty (50) pupils in the class, 10 (20%) indicated that they could not participate in class because of teacher centered approach. 8 (16%) said that I teach too fast.</a:t>
            </a:r>
          </a:p>
          <a:p>
            <a:pPr marL="0" indent="0">
              <a:buNone/>
            </a:pPr>
            <a:r>
              <a:rPr lang="en-US" sz="7000" dirty="0">
                <a:latin typeface="Effra" panose="020B0606080202020204"/>
              </a:rPr>
              <a:t>15 (30%) pupils indicated that, they lack the basic during their primary level and 17 (34%) has no reason.</a:t>
            </a:r>
            <a:endParaRPr lang="en-US" sz="2200" dirty="0"/>
          </a:p>
        </p:txBody>
      </p:sp>
      <p:pic>
        <p:nvPicPr>
          <p:cNvPr id="4" name="Picture 3">
            <a:extLst>
              <a:ext uri="{FF2B5EF4-FFF2-40B4-BE49-F238E27FC236}">
                <a16:creationId xmlns:a16="http://schemas.microsoft.com/office/drawing/2014/main" id="{97FA23D7-78BF-40BE-90C4-8FD939305592}"/>
              </a:ext>
            </a:extLst>
          </p:cNvPr>
          <p:cNvPicPr>
            <a:picLocks noChangeAspect="1"/>
          </p:cNvPicPr>
          <p:nvPr/>
        </p:nvPicPr>
        <p:blipFill>
          <a:blip r:embed="rId2"/>
          <a:stretch>
            <a:fillRect/>
          </a:stretch>
        </p:blipFill>
        <p:spPr>
          <a:xfrm>
            <a:off x="568711" y="2643770"/>
            <a:ext cx="4824761" cy="2805775"/>
          </a:xfrm>
          <a:prstGeom prst="rect">
            <a:avLst/>
          </a:prstGeom>
        </p:spPr>
      </p:pic>
      <p:sp>
        <p:nvSpPr>
          <p:cNvPr id="5" name="Title 1">
            <a:extLst>
              <a:ext uri="{FF2B5EF4-FFF2-40B4-BE49-F238E27FC236}">
                <a16:creationId xmlns:a16="http://schemas.microsoft.com/office/drawing/2014/main" id="{8467B6EA-1459-47B9-8F9E-2AE07E51DBE5}"/>
              </a:ext>
            </a:extLst>
          </p:cNvPr>
          <p:cNvSpPr txBox="1">
            <a:spLocks/>
          </p:cNvSpPr>
          <p:nvPr/>
        </p:nvSpPr>
        <p:spPr>
          <a:xfrm>
            <a:off x="479999" y="984709"/>
            <a:ext cx="11005990" cy="11222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solidFill>
                  <a:srgbClr val="EE7145"/>
                </a:solidFill>
                <a:latin typeface="Effra" panose="020B0606080202020204"/>
              </a:rPr>
              <a:t>Strive for clarity and accuracy</a:t>
            </a:r>
          </a:p>
        </p:txBody>
      </p:sp>
      <p:sp>
        <p:nvSpPr>
          <p:cNvPr id="7" name="Title 6">
            <a:extLst>
              <a:ext uri="{FF2B5EF4-FFF2-40B4-BE49-F238E27FC236}">
                <a16:creationId xmlns:a16="http://schemas.microsoft.com/office/drawing/2014/main" id="{6CF5F64F-A157-454C-AEFF-D62780488CEC}"/>
              </a:ext>
            </a:extLst>
          </p:cNvPr>
          <p:cNvSpPr>
            <a:spLocks noGrp="1"/>
          </p:cNvSpPr>
          <p:nvPr>
            <p:ph type="title"/>
          </p:nvPr>
        </p:nvSpPr>
        <p:spPr/>
        <p:txBody>
          <a:bodyPr/>
          <a:lstStyle/>
          <a:p>
            <a:endParaRPr lang="en-GB"/>
          </a:p>
        </p:txBody>
      </p:sp>
      <p:cxnSp>
        <p:nvCxnSpPr>
          <p:cNvPr id="8" name="Straight Connector 7">
            <a:extLst>
              <a:ext uri="{FF2B5EF4-FFF2-40B4-BE49-F238E27FC236}">
                <a16:creationId xmlns:a16="http://schemas.microsoft.com/office/drawing/2014/main" id="{C4ED8EBF-2369-4505-9B56-159B6F26FB7B}"/>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9" name="Text Placeholder 1">
            <a:extLst>
              <a:ext uri="{FF2B5EF4-FFF2-40B4-BE49-F238E27FC236}">
                <a16:creationId xmlns:a16="http://schemas.microsoft.com/office/drawing/2014/main" id="{2D9DF62A-081E-49BE-A6CA-8CEF64CBB5B7}"/>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spTree>
    <p:extLst>
      <p:ext uri="{BB962C8B-B14F-4D97-AF65-F5344CB8AC3E}">
        <p14:creationId xmlns:p14="http://schemas.microsoft.com/office/powerpoint/2010/main" val="707193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51524-C877-4E8C-8621-AB2BFC4C35BE}"/>
              </a:ext>
            </a:extLst>
          </p:cNvPr>
          <p:cNvSpPr>
            <a:spLocks noGrp="1"/>
          </p:cNvSpPr>
          <p:nvPr>
            <p:ph idx="1"/>
          </p:nvPr>
        </p:nvSpPr>
        <p:spPr>
          <a:xfrm>
            <a:off x="479999" y="2179318"/>
            <a:ext cx="10944000" cy="4572000"/>
          </a:xfrm>
        </p:spPr>
        <p:txBody>
          <a:bodyPr/>
          <a:lstStyle/>
          <a:p>
            <a:pPr marL="0" indent="0">
              <a:buNone/>
            </a:pPr>
            <a:r>
              <a:rPr lang="en-GB" sz="2800" b="1" dirty="0">
                <a:latin typeface="Effra" panose="020B0606080202020204"/>
              </a:rPr>
              <a:t>Take a look at Presentation Handout 3</a:t>
            </a:r>
            <a:r>
              <a:rPr lang="en-GB" sz="2800" dirty="0">
                <a:latin typeface="Effra" panose="020B0606080202020204"/>
              </a:rPr>
              <a:t>.  </a:t>
            </a:r>
          </a:p>
          <a:p>
            <a:pPr marL="0" indent="0">
              <a:buNone/>
            </a:pPr>
            <a:r>
              <a:rPr lang="en-GB" sz="2800" dirty="0">
                <a:latin typeface="Effra" panose="020B0606080202020204"/>
              </a:rPr>
              <a:t>Then go through the data in your research report ensuring it meets the criteria and follows the tips provided.</a:t>
            </a:r>
          </a:p>
          <a:p>
            <a:pPr marL="0" indent="0">
              <a:buNone/>
            </a:pPr>
            <a:r>
              <a:rPr lang="en-GB" sz="2800" dirty="0">
                <a:latin typeface="Effra" panose="020B0606080202020204"/>
              </a:rPr>
              <a:t>The most important aspect of this exercise is to ensure the data clearly and accurately describes and supports a key point of your research.</a:t>
            </a:r>
          </a:p>
          <a:p>
            <a:pPr marL="0" indent="0">
              <a:buNone/>
            </a:pPr>
            <a:endParaRPr lang="en-GB" dirty="0"/>
          </a:p>
        </p:txBody>
      </p:sp>
      <p:sp>
        <p:nvSpPr>
          <p:cNvPr id="4" name="Title 1">
            <a:extLst>
              <a:ext uri="{FF2B5EF4-FFF2-40B4-BE49-F238E27FC236}">
                <a16:creationId xmlns:a16="http://schemas.microsoft.com/office/drawing/2014/main" id="{792B6332-CED2-46B3-A4CF-04655E89E771}"/>
              </a:ext>
            </a:extLst>
          </p:cNvPr>
          <p:cNvSpPr txBox="1">
            <a:spLocks/>
          </p:cNvSpPr>
          <p:nvPr/>
        </p:nvSpPr>
        <p:spPr>
          <a:xfrm>
            <a:off x="479999" y="1151329"/>
            <a:ext cx="11005990" cy="11222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solidFill>
                  <a:srgbClr val="EE7145"/>
                </a:solidFill>
                <a:latin typeface="Effra" panose="020B0606080202020204"/>
              </a:rPr>
              <a:t>Data</a:t>
            </a:r>
          </a:p>
        </p:txBody>
      </p:sp>
      <p:sp>
        <p:nvSpPr>
          <p:cNvPr id="6" name="Title 5">
            <a:extLst>
              <a:ext uri="{FF2B5EF4-FFF2-40B4-BE49-F238E27FC236}">
                <a16:creationId xmlns:a16="http://schemas.microsoft.com/office/drawing/2014/main" id="{95F4D0DE-0CFB-4829-B1C5-BB86E761DFDE}"/>
              </a:ext>
            </a:extLst>
          </p:cNvPr>
          <p:cNvSpPr>
            <a:spLocks noGrp="1"/>
          </p:cNvSpPr>
          <p:nvPr>
            <p:ph type="title"/>
          </p:nvPr>
        </p:nvSpPr>
        <p:spPr/>
        <p:txBody>
          <a:bodyPr/>
          <a:lstStyle/>
          <a:p>
            <a:endParaRPr lang="en-GB"/>
          </a:p>
        </p:txBody>
      </p:sp>
      <p:cxnSp>
        <p:nvCxnSpPr>
          <p:cNvPr id="7" name="Straight Connector 6">
            <a:extLst>
              <a:ext uri="{FF2B5EF4-FFF2-40B4-BE49-F238E27FC236}">
                <a16:creationId xmlns:a16="http://schemas.microsoft.com/office/drawing/2014/main" id="{17D04B52-5E7F-408D-A49C-48DA7003AA22}"/>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8" name="Text Placeholder 1">
            <a:extLst>
              <a:ext uri="{FF2B5EF4-FFF2-40B4-BE49-F238E27FC236}">
                <a16:creationId xmlns:a16="http://schemas.microsoft.com/office/drawing/2014/main" id="{0C694EE2-B524-410A-A54A-0930374FB322}"/>
              </a:ext>
            </a:extLst>
          </p:cNvPr>
          <p:cNvSpPr txBox="1">
            <a:spLocks/>
          </p:cNvSpPr>
          <p:nvPr/>
        </p:nvSpPr>
        <p:spPr>
          <a:xfrm>
            <a:off x="791942" y="6342315"/>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spTree>
    <p:extLst>
      <p:ext uri="{BB962C8B-B14F-4D97-AF65-F5344CB8AC3E}">
        <p14:creationId xmlns:p14="http://schemas.microsoft.com/office/powerpoint/2010/main" val="3128778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488D1D-1123-49C0-BBC5-F6738944E951}"/>
              </a:ext>
            </a:extLst>
          </p:cNvPr>
          <p:cNvSpPr>
            <a:spLocks noGrp="1"/>
          </p:cNvSpPr>
          <p:nvPr>
            <p:ph idx="1"/>
          </p:nvPr>
        </p:nvSpPr>
        <p:spPr>
          <a:xfrm>
            <a:off x="479999" y="2109244"/>
            <a:ext cx="10241280" cy="3959352"/>
          </a:xfrm>
        </p:spPr>
        <p:txBody>
          <a:bodyPr/>
          <a:lstStyle/>
          <a:p>
            <a:pPr marL="0" indent="0">
              <a:buNone/>
            </a:pPr>
            <a:r>
              <a:rPr lang="en-GB" dirty="0">
                <a:latin typeface="Effra" panose="020B0606080202020204"/>
              </a:rPr>
              <a:t>So far in this workshop, you have been reviewing and improving your work.  The changes you have made are important.  Make sure these changes are included in the text that you now edit.  </a:t>
            </a:r>
          </a:p>
          <a:p>
            <a:pPr marL="0" indent="0">
              <a:buNone/>
            </a:pPr>
            <a:r>
              <a:rPr lang="en-GB" b="1" dirty="0">
                <a:latin typeface="Effra" panose="020B0606080202020204"/>
              </a:rPr>
              <a:t>Now it is time to invest further in the editing process.</a:t>
            </a:r>
          </a:p>
          <a:p>
            <a:pPr marL="0" indent="0">
              <a:buNone/>
            </a:pPr>
            <a:endParaRPr lang="en-GB" dirty="0">
              <a:latin typeface="Effra" panose="020B0606080202020204"/>
            </a:endParaRPr>
          </a:p>
          <a:p>
            <a:pPr marL="0" indent="0">
              <a:buNone/>
            </a:pPr>
            <a:r>
              <a:rPr lang="en-GB" dirty="0">
                <a:latin typeface="Effra" panose="020B0606080202020204"/>
              </a:rPr>
              <a:t>First, take time read through your research report.  Make a note of what reads well and what you want to change.  Underline text and/or make notes in the margin.  </a:t>
            </a:r>
          </a:p>
          <a:p>
            <a:pPr marL="0" indent="0">
              <a:buNone/>
            </a:pPr>
            <a:endParaRPr lang="en-GB" dirty="0">
              <a:latin typeface="Effra" panose="020B0606080202020204"/>
            </a:endParaRPr>
          </a:p>
          <a:p>
            <a:pPr marL="0" indent="0">
              <a:buNone/>
            </a:pPr>
            <a:endParaRPr lang="en-GB" dirty="0"/>
          </a:p>
        </p:txBody>
      </p:sp>
      <p:sp>
        <p:nvSpPr>
          <p:cNvPr id="4" name="Title 1">
            <a:extLst>
              <a:ext uri="{FF2B5EF4-FFF2-40B4-BE49-F238E27FC236}">
                <a16:creationId xmlns:a16="http://schemas.microsoft.com/office/drawing/2014/main" id="{FF102CDA-CD27-4B40-AC64-B58CABC44A16}"/>
              </a:ext>
            </a:extLst>
          </p:cNvPr>
          <p:cNvSpPr txBox="1">
            <a:spLocks/>
          </p:cNvSpPr>
          <p:nvPr/>
        </p:nvSpPr>
        <p:spPr>
          <a:xfrm>
            <a:off x="479999" y="1151329"/>
            <a:ext cx="11005990" cy="11222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solidFill>
                  <a:srgbClr val="EE7145"/>
                </a:solidFill>
                <a:latin typeface="Effra" panose="020B0606080202020204"/>
              </a:rPr>
              <a:t>Editing</a:t>
            </a:r>
          </a:p>
        </p:txBody>
      </p:sp>
      <p:sp>
        <p:nvSpPr>
          <p:cNvPr id="6" name="Title 5">
            <a:extLst>
              <a:ext uri="{FF2B5EF4-FFF2-40B4-BE49-F238E27FC236}">
                <a16:creationId xmlns:a16="http://schemas.microsoft.com/office/drawing/2014/main" id="{11D8A944-0D95-434B-9775-C5F1202C423A}"/>
              </a:ext>
            </a:extLst>
          </p:cNvPr>
          <p:cNvSpPr>
            <a:spLocks noGrp="1"/>
          </p:cNvSpPr>
          <p:nvPr>
            <p:ph type="title"/>
          </p:nvPr>
        </p:nvSpPr>
        <p:spPr/>
        <p:txBody>
          <a:bodyPr/>
          <a:lstStyle/>
          <a:p>
            <a:endParaRPr lang="en-GB"/>
          </a:p>
        </p:txBody>
      </p:sp>
      <p:cxnSp>
        <p:nvCxnSpPr>
          <p:cNvPr id="7" name="Straight Connector 6">
            <a:extLst>
              <a:ext uri="{FF2B5EF4-FFF2-40B4-BE49-F238E27FC236}">
                <a16:creationId xmlns:a16="http://schemas.microsoft.com/office/drawing/2014/main" id="{BFA06E74-5D49-4AA3-900C-2E822E31BB2C}"/>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8" name="Text Placeholder 1">
            <a:extLst>
              <a:ext uri="{FF2B5EF4-FFF2-40B4-BE49-F238E27FC236}">
                <a16:creationId xmlns:a16="http://schemas.microsoft.com/office/drawing/2014/main" id="{6EB037BB-24E7-480B-8215-0B88406DFFB6}"/>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spTree>
    <p:extLst>
      <p:ext uri="{BB962C8B-B14F-4D97-AF65-F5344CB8AC3E}">
        <p14:creationId xmlns:p14="http://schemas.microsoft.com/office/powerpoint/2010/main" val="371862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77321B75-AC1A-40E3-A07A-DB9C55C2D196}"/>
                  </a:ext>
                </a:extLst>
              </p14:cNvPr>
              <p14:cNvContentPartPr/>
              <p14:nvPr/>
            </p14:nvContentPartPr>
            <p14:xfrm>
              <a:off x="1769377" y="2080993"/>
              <a:ext cx="9525" cy="9525"/>
            </p14:xfrm>
          </p:contentPart>
        </mc:Choice>
        <mc:Fallback xmlns="">
          <p:pic>
            <p:nvPicPr>
              <p:cNvPr id="3" name="Ink 2">
                <a:extLst>
                  <a:ext uri="{FF2B5EF4-FFF2-40B4-BE49-F238E27FC236}">
                    <a16:creationId xmlns:a16="http://schemas.microsoft.com/office/drawing/2014/main" id="{77321B75-AC1A-40E3-A07A-DB9C55C2D196}"/>
                  </a:ext>
                </a:extLst>
              </p:cNvPr>
              <p:cNvPicPr/>
              <p:nvPr/>
            </p:nvPicPr>
            <p:blipFill>
              <a:blip r:embed="rId3"/>
              <a:stretch>
                <a:fillRect/>
              </a:stretch>
            </p:blipFill>
            <p:spPr>
              <a:xfrm>
                <a:off x="1293127" y="1604743"/>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DAD09C8B-F56F-404A-9D08-D6648EF1C6BF}"/>
                  </a:ext>
                </a:extLst>
              </p14:cNvPr>
              <p14:cNvContentPartPr/>
              <p14:nvPr/>
            </p14:nvContentPartPr>
            <p14:xfrm>
              <a:off x="1487185" y="1970141"/>
              <a:ext cx="9525" cy="9525"/>
            </p14:xfrm>
          </p:contentPart>
        </mc:Choice>
        <mc:Fallback xmlns="">
          <p:pic>
            <p:nvPicPr>
              <p:cNvPr id="5" name="Ink 4">
                <a:extLst>
                  <a:ext uri="{FF2B5EF4-FFF2-40B4-BE49-F238E27FC236}">
                    <a16:creationId xmlns:a16="http://schemas.microsoft.com/office/drawing/2014/main" id="{DAD09C8B-F56F-404A-9D08-D6648EF1C6BF}"/>
                  </a:ext>
                </a:extLst>
              </p:cNvPr>
              <p:cNvPicPr/>
              <p:nvPr/>
            </p:nvPicPr>
            <p:blipFill>
              <a:blip r:embed="rId3"/>
              <a:stretch>
                <a:fillRect/>
              </a:stretch>
            </p:blipFill>
            <p:spPr>
              <a:xfrm>
                <a:off x="1020460" y="1503416"/>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2659793E-FF62-48F5-A717-B1122B520C9E}"/>
                  </a:ext>
                </a:extLst>
              </p14:cNvPr>
              <p14:cNvContentPartPr/>
              <p14:nvPr/>
            </p14:nvContentPartPr>
            <p14:xfrm>
              <a:off x="1488143" y="1959544"/>
              <a:ext cx="9525" cy="9525"/>
            </p14:xfrm>
          </p:contentPart>
        </mc:Choice>
        <mc:Fallback xmlns="">
          <p:pic>
            <p:nvPicPr>
              <p:cNvPr id="6" name="Ink 5">
                <a:extLst>
                  <a:ext uri="{FF2B5EF4-FFF2-40B4-BE49-F238E27FC236}">
                    <a16:creationId xmlns:a16="http://schemas.microsoft.com/office/drawing/2014/main" id="{2659793E-FF62-48F5-A717-B1122B520C9E}"/>
                  </a:ext>
                </a:extLst>
              </p:cNvPr>
              <p:cNvPicPr/>
              <p:nvPr/>
            </p:nvPicPr>
            <p:blipFill>
              <a:blip r:embed="rId6"/>
              <a:stretch>
                <a:fillRect/>
              </a:stretch>
            </p:blipFill>
            <p:spPr>
              <a:xfrm>
                <a:off x="1468299" y="1943986"/>
                <a:ext cx="48816" cy="40958"/>
              </a:xfrm>
              <a:prstGeom prst="rect">
                <a:avLst/>
              </a:prstGeom>
            </p:spPr>
          </p:pic>
        </mc:Fallback>
      </mc:AlternateContent>
      <p:cxnSp>
        <p:nvCxnSpPr>
          <p:cNvPr id="11" name="Straight Connector 10">
            <a:extLst>
              <a:ext uri="{FF2B5EF4-FFF2-40B4-BE49-F238E27FC236}">
                <a16:creationId xmlns:a16="http://schemas.microsoft.com/office/drawing/2014/main" id="{2D7C86B1-1E40-E54C-BAB8-548D582570FA}"/>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EEE19C5-0E91-4CE4-AF22-AE679332A4EA}"/>
              </a:ext>
            </a:extLst>
          </p:cNvPr>
          <p:cNvSpPr txBox="1"/>
          <p:nvPr/>
        </p:nvSpPr>
        <p:spPr>
          <a:xfrm>
            <a:off x="1134173" y="2317975"/>
            <a:ext cx="9528018" cy="3385542"/>
          </a:xfrm>
          <a:prstGeom prst="rect">
            <a:avLst/>
          </a:prstGeom>
          <a:noFill/>
        </p:spPr>
        <p:txBody>
          <a:bodyPr wrap="square" rtlCol="0">
            <a:spAutoFit/>
          </a:bodyPr>
          <a:lstStyle/>
          <a:p>
            <a:pPr marL="457200" indent="-457200">
              <a:buClr>
                <a:srgbClr val="EE7145"/>
              </a:buClr>
              <a:buFont typeface="Arial" panose="020B0604020202020204" pitchFamily="34" charset="0"/>
              <a:buChar char="•"/>
            </a:pPr>
            <a:r>
              <a:rPr lang="en-GB" sz="2800" dirty="0">
                <a:latin typeface="Effra" panose="020B0606080202020204"/>
              </a:rPr>
              <a:t>To communicate and practise key writing and editing tools and techniques </a:t>
            </a:r>
          </a:p>
          <a:p>
            <a:pPr marL="457200" indent="-457200">
              <a:buClr>
                <a:srgbClr val="EE7145"/>
              </a:buClr>
              <a:buFont typeface="Arial" panose="020B0604020202020204" pitchFamily="34" charset="0"/>
              <a:buChar char="•"/>
            </a:pPr>
            <a:r>
              <a:rPr lang="en-GB" sz="2800" dirty="0">
                <a:latin typeface="Effra" panose="020B0606080202020204"/>
              </a:rPr>
              <a:t>To support teacher researchers to identify and resolve writing issues in their research texts</a:t>
            </a:r>
          </a:p>
          <a:p>
            <a:pPr marL="457200" indent="-457200">
              <a:buClr>
                <a:srgbClr val="EE7145"/>
              </a:buClr>
              <a:buFont typeface="Arial" panose="020B0604020202020204" pitchFamily="34" charset="0"/>
              <a:buChar char="•"/>
            </a:pPr>
            <a:r>
              <a:rPr lang="en-GB" sz="2800" dirty="0">
                <a:latin typeface="Effra" panose="020B0606080202020204"/>
              </a:rPr>
              <a:t>To encourage teacher researchers to spend time away from the workshop improving their research reports, using the tips provided.</a:t>
            </a:r>
          </a:p>
          <a:p>
            <a:endParaRPr lang="en-GB" dirty="0"/>
          </a:p>
        </p:txBody>
      </p:sp>
      <p:sp>
        <p:nvSpPr>
          <p:cNvPr id="9" name="Text Placeholder 1">
            <a:extLst>
              <a:ext uri="{FF2B5EF4-FFF2-40B4-BE49-F238E27FC236}">
                <a16:creationId xmlns:a16="http://schemas.microsoft.com/office/drawing/2014/main" id="{AF3ACB1E-EE9E-4109-B8C8-03C6E4A0E76A}"/>
              </a:ext>
            </a:extLst>
          </p:cNvPr>
          <p:cNvSpPr txBox="1">
            <a:spLocks/>
          </p:cNvSpPr>
          <p:nvPr/>
        </p:nvSpPr>
        <p:spPr>
          <a:xfrm>
            <a:off x="697776" y="1322703"/>
            <a:ext cx="4086098" cy="9884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a:solidFill>
                  <a:srgbClr val="EE7145"/>
                </a:solidFill>
                <a:latin typeface="Effra" panose="020B0606080202020204" pitchFamily="34" charset="77"/>
              </a:rPr>
              <a:t>Aims</a:t>
            </a:r>
            <a:endParaRPr lang="en-US" sz="5400" dirty="0">
              <a:solidFill>
                <a:srgbClr val="EE7145"/>
              </a:solidFill>
              <a:latin typeface="Effra" panose="020B0606080202020204" pitchFamily="34" charset="77"/>
            </a:endParaRPr>
          </a:p>
          <a:p>
            <a:pPr marL="0" indent="0">
              <a:buFont typeface="Arial" panose="020B0604020202020204" pitchFamily="34" charset="0"/>
              <a:buNone/>
            </a:pPr>
            <a:endParaRPr lang="en-US" sz="1800" dirty="0">
              <a:solidFill>
                <a:srgbClr val="EE7145"/>
              </a:solidFill>
              <a:latin typeface="Effra" panose="020B0606080202020204" pitchFamily="34" charset="77"/>
            </a:endParaRPr>
          </a:p>
        </p:txBody>
      </p:sp>
      <p:sp>
        <p:nvSpPr>
          <p:cNvPr id="12" name="Text Placeholder 1">
            <a:extLst>
              <a:ext uri="{FF2B5EF4-FFF2-40B4-BE49-F238E27FC236}">
                <a16:creationId xmlns:a16="http://schemas.microsoft.com/office/drawing/2014/main" id="{2B91413E-F24E-4155-A066-3EB33271E807}"/>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spTree>
    <p:extLst>
      <p:ext uri="{BB962C8B-B14F-4D97-AF65-F5344CB8AC3E}">
        <p14:creationId xmlns:p14="http://schemas.microsoft.com/office/powerpoint/2010/main" val="2290910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6993" y="1755316"/>
            <a:ext cx="11231999" cy="4904509"/>
          </a:xfrm>
        </p:spPr>
        <p:txBody>
          <a:bodyPr>
            <a:normAutofit lnSpcReduction="10000"/>
          </a:bodyPr>
          <a:lstStyle/>
          <a:p>
            <a:pPr marL="0" indent="0">
              <a:buNone/>
            </a:pPr>
            <a:r>
              <a:rPr lang="en-US" dirty="0">
                <a:latin typeface="Effra" panose="020B0606080202020204"/>
              </a:rPr>
              <a:t>You have two or three sources of data. When the data shows the following about your teaching, how do you combine them? How will you decide what action to take? </a:t>
            </a:r>
          </a:p>
          <a:p>
            <a:pPr lvl="1">
              <a:buClr>
                <a:srgbClr val="EE7145"/>
              </a:buClr>
            </a:pPr>
            <a:r>
              <a:rPr lang="en-IN" sz="2800" dirty="0">
                <a:latin typeface="Effra" panose="020B0606080202020204"/>
              </a:rPr>
              <a:t>22 out of 27 pupils said, I am very fast in my teaching and I am very harsh with them.</a:t>
            </a:r>
          </a:p>
          <a:p>
            <a:pPr lvl="1">
              <a:buClr>
                <a:srgbClr val="EE7145"/>
              </a:buClr>
            </a:pPr>
            <a:r>
              <a:rPr lang="en-IN" sz="2800" dirty="0">
                <a:latin typeface="Effra" panose="020B0606080202020204"/>
              </a:rPr>
              <a:t>The colleague said you are not paying attention to the weak learners. And you shout and rebuke them when they go wrong. </a:t>
            </a:r>
          </a:p>
          <a:p>
            <a:pPr lvl="1">
              <a:buClr>
                <a:srgbClr val="EE7145"/>
              </a:buClr>
            </a:pPr>
            <a:r>
              <a:rPr lang="en-IN" sz="2800" dirty="0">
                <a:latin typeface="Effra" panose="020B0606080202020204"/>
              </a:rPr>
              <a:t>You wondered if you were a bit impatient with your pupils.</a:t>
            </a:r>
          </a:p>
          <a:p>
            <a:pPr lvl="1">
              <a:buClr>
                <a:srgbClr val="EE7145"/>
              </a:buClr>
            </a:pPr>
            <a:r>
              <a:rPr lang="en-IN" sz="2800" dirty="0">
                <a:latin typeface="Effra" panose="020B0606080202020204"/>
              </a:rPr>
              <a:t>You therefore decide to adopt a friendly manner of teaching, giving the shy learners time and attention. </a:t>
            </a:r>
          </a:p>
          <a:p>
            <a:pPr lvl="0"/>
            <a:r>
              <a:rPr lang="en-IN" dirty="0">
                <a:latin typeface="Effra" panose="020B0606080202020204"/>
              </a:rPr>
              <a:t>In the report you can say, ‘as the data clearly pointed to my way</a:t>
            </a:r>
            <a:br>
              <a:rPr lang="en-IN" dirty="0">
                <a:latin typeface="Effra" panose="020B0606080202020204"/>
              </a:rPr>
            </a:br>
            <a:r>
              <a:rPr lang="en-IN" dirty="0">
                <a:latin typeface="Effra" panose="020B0606080202020204"/>
              </a:rPr>
              <a:t>of teaching, I tried to change the way I treated my pupils’.</a:t>
            </a:r>
            <a:endParaRPr lang="en-US" dirty="0">
              <a:latin typeface="Effra" panose="020B0606080202020204"/>
            </a:endParaRPr>
          </a:p>
          <a:p>
            <a:endParaRPr lang="en-US" sz="2400" dirty="0"/>
          </a:p>
        </p:txBody>
      </p:sp>
      <p:sp>
        <p:nvSpPr>
          <p:cNvPr id="4" name="Title 1">
            <a:extLst>
              <a:ext uri="{FF2B5EF4-FFF2-40B4-BE49-F238E27FC236}">
                <a16:creationId xmlns:a16="http://schemas.microsoft.com/office/drawing/2014/main" id="{B9B54FF6-54E8-46A9-A2C5-6FCAC95297AE}"/>
              </a:ext>
            </a:extLst>
          </p:cNvPr>
          <p:cNvSpPr txBox="1">
            <a:spLocks/>
          </p:cNvSpPr>
          <p:nvPr/>
        </p:nvSpPr>
        <p:spPr>
          <a:xfrm>
            <a:off x="479998" y="1017514"/>
            <a:ext cx="11005990" cy="11222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solidFill>
                  <a:srgbClr val="EE7145"/>
                </a:solidFill>
                <a:latin typeface="Effra" panose="020B0606080202020204"/>
              </a:rPr>
              <a:t>Looking at multiple data sources</a:t>
            </a:r>
          </a:p>
        </p:txBody>
      </p:sp>
      <p:cxnSp>
        <p:nvCxnSpPr>
          <p:cNvPr id="7" name="Straight Connector 6">
            <a:extLst>
              <a:ext uri="{FF2B5EF4-FFF2-40B4-BE49-F238E27FC236}">
                <a16:creationId xmlns:a16="http://schemas.microsoft.com/office/drawing/2014/main" id="{A91B5F1B-4EDD-4A54-8F01-862AAC785FF6}"/>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8" name="Text Placeholder 1">
            <a:extLst>
              <a:ext uri="{FF2B5EF4-FFF2-40B4-BE49-F238E27FC236}">
                <a16:creationId xmlns:a16="http://schemas.microsoft.com/office/drawing/2014/main" id="{E95DB54D-4256-4507-A5ED-6B5AF3CA8757}"/>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spTree>
    <p:extLst>
      <p:ext uri="{BB962C8B-B14F-4D97-AF65-F5344CB8AC3E}">
        <p14:creationId xmlns:p14="http://schemas.microsoft.com/office/powerpoint/2010/main" val="653351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73" y="1009185"/>
            <a:ext cx="10241280" cy="987135"/>
          </a:xfrm>
        </p:spPr>
        <p:txBody>
          <a:bodyPr>
            <a:normAutofit/>
          </a:bodyPr>
          <a:lstStyle/>
          <a:p>
            <a:r>
              <a:rPr lang="en-GB" sz="4400" b="1" dirty="0">
                <a:solidFill>
                  <a:srgbClr val="EE7145"/>
                </a:solidFill>
                <a:latin typeface="Effra" panose="020B0606080202020204"/>
              </a:rPr>
              <a:t>Reaching conclusions based on evidence</a:t>
            </a:r>
          </a:p>
        </p:txBody>
      </p:sp>
      <p:sp>
        <p:nvSpPr>
          <p:cNvPr id="3" name="Content Placeholder 2"/>
          <p:cNvSpPr>
            <a:spLocks noGrp="1"/>
          </p:cNvSpPr>
          <p:nvPr>
            <p:ph idx="1"/>
          </p:nvPr>
        </p:nvSpPr>
        <p:spPr>
          <a:xfrm>
            <a:off x="356839" y="1536209"/>
            <a:ext cx="10333464" cy="2899314"/>
          </a:xfrm>
        </p:spPr>
        <p:txBody>
          <a:bodyPr/>
          <a:lstStyle/>
          <a:p>
            <a:pPr marL="0" indent="0">
              <a:buClr>
                <a:srgbClr val="EE7145"/>
              </a:buClr>
              <a:buNone/>
            </a:pPr>
            <a:r>
              <a:rPr lang="en-IN" dirty="0">
                <a:latin typeface="Effra" panose="020B0606080202020204"/>
              </a:rPr>
              <a:t>These points are mentioned under conclusions: </a:t>
            </a:r>
          </a:p>
          <a:p>
            <a:pPr lvl="1">
              <a:buClr>
                <a:srgbClr val="EE7145"/>
              </a:buClr>
            </a:pPr>
            <a:r>
              <a:rPr lang="en-IN" sz="2800" dirty="0">
                <a:latin typeface="Effra" panose="020B0606080202020204"/>
              </a:rPr>
              <a:t>T</a:t>
            </a:r>
            <a:r>
              <a:rPr lang="en-US" sz="2800" dirty="0" err="1">
                <a:latin typeface="Effra" panose="020B0606080202020204"/>
              </a:rPr>
              <a:t>eaching</a:t>
            </a:r>
            <a:r>
              <a:rPr lang="en-US" sz="2800" dirty="0">
                <a:latin typeface="Effra" panose="020B0606080202020204"/>
              </a:rPr>
              <a:t> aids help and promote effective teaching.</a:t>
            </a:r>
          </a:p>
          <a:p>
            <a:pPr lvl="1">
              <a:buClr>
                <a:srgbClr val="EE7145"/>
              </a:buClr>
            </a:pPr>
            <a:r>
              <a:rPr lang="en-US" sz="2800" dirty="0">
                <a:latin typeface="Effra" panose="020B0606080202020204"/>
              </a:rPr>
              <a:t>Slow learners should be involved in and given a pivotal position in group work.</a:t>
            </a:r>
          </a:p>
          <a:p>
            <a:pPr marL="0" indent="0">
              <a:buClr>
                <a:srgbClr val="EE7145"/>
              </a:buClr>
              <a:buNone/>
            </a:pPr>
            <a:r>
              <a:rPr lang="en-US" dirty="0">
                <a:latin typeface="Effra" panose="020B0606080202020204"/>
              </a:rPr>
              <a:t>Ask these questions about these conclusions: </a:t>
            </a:r>
            <a:endParaRPr lang="en-IN" dirty="0">
              <a:latin typeface="Effra" panose="020B0606080202020204"/>
            </a:endParaRPr>
          </a:p>
          <a:p>
            <a:pPr lvl="1">
              <a:buClr>
                <a:srgbClr val="EE7145"/>
              </a:buClr>
            </a:pPr>
            <a:r>
              <a:rPr lang="en-US" sz="2800" dirty="0">
                <a:latin typeface="Effra" panose="020B0606080202020204"/>
              </a:rPr>
              <a:t>How has the researcher arrived at this conclusion? What data in the report supports this?</a:t>
            </a:r>
          </a:p>
          <a:p>
            <a:pPr lvl="1">
              <a:buClr>
                <a:srgbClr val="EE7145"/>
              </a:buClr>
            </a:pPr>
            <a:r>
              <a:rPr lang="en-US" sz="2800" dirty="0">
                <a:latin typeface="Effra" panose="020B0606080202020204"/>
              </a:rPr>
              <a:t>Can the data/evidence be better explained?</a:t>
            </a:r>
          </a:p>
          <a:p>
            <a:pPr lvl="1">
              <a:buClr>
                <a:srgbClr val="EE7145"/>
              </a:buClr>
            </a:pPr>
            <a:r>
              <a:rPr lang="en-US" sz="2800" dirty="0">
                <a:latin typeface="Effra" panose="020B0606080202020204"/>
              </a:rPr>
              <a:t>Which tools (e.g. questionnaire, interview, peer-observation) have been used to collect data to come to this conclusion?</a:t>
            </a:r>
          </a:p>
          <a:p>
            <a:pPr marL="0" indent="0">
              <a:buClr>
                <a:srgbClr val="EE7145"/>
              </a:buClr>
              <a:buNone/>
            </a:pPr>
            <a:r>
              <a:rPr lang="en-US" dirty="0">
                <a:latin typeface="Effra" panose="020B0606080202020204"/>
              </a:rPr>
              <a:t>Look for what the evidence points to in a direct way.  </a:t>
            </a:r>
          </a:p>
          <a:p>
            <a:endParaRPr lang="en-US" dirty="0"/>
          </a:p>
        </p:txBody>
      </p:sp>
      <p:cxnSp>
        <p:nvCxnSpPr>
          <p:cNvPr id="4" name="Straight Connector 3">
            <a:extLst>
              <a:ext uri="{FF2B5EF4-FFF2-40B4-BE49-F238E27FC236}">
                <a16:creationId xmlns:a16="http://schemas.microsoft.com/office/drawing/2014/main" id="{D4D1E503-5430-4043-9FA5-C130DA89BB49}"/>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5" name="Text Placeholder 1">
            <a:extLst>
              <a:ext uri="{FF2B5EF4-FFF2-40B4-BE49-F238E27FC236}">
                <a16:creationId xmlns:a16="http://schemas.microsoft.com/office/drawing/2014/main" id="{0230523F-57FB-405B-87F3-0F5C4D962D50}"/>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spTree>
    <p:extLst>
      <p:ext uri="{BB962C8B-B14F-4D97-AF65-F5344CB8AC3E}">
        <p14:creationId xmlns:p14="http://schemas.microsoft.com/office/powerpoint/2010/main" val="837220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0C92D3-9197-457C-812D-DB4527AD4ADE}"/>
              </a:ext>
            </a:extLst>
          </p:cNvPr>
          <p:cNvSpPr>
            <a:spLocks noGrp="1"/>
          </p:cNvSpPr>
          <p:nvPr>
            <p:ph idx="1"/>
          </p:nvPr>
        </p:nvSpPr>
        <p:spPr>
          <a:xfrm>
            <a:off x="538976" y="1765337"/>
            <a:ext cx="11653024" cy="5901347"/>
          </a:xfrm>
        </p:spPr>
        <p:txBody>
          <a:bodyPr>
            <a:noAutofit/>
          </a:bodyPr>
          <a:lstStyle/>
          <a:p>
            <a:pPr marL="0" indent="0">
              <a:buNone/>
            </a:pPr>
            <a:r>
              <a:rPr lang="en-US" dirty="0">
                <a:latin typeface="Effra" panose="020B0606080202020204"/>
              </a:rPr>
              <a:t>Check your work, asking these three essential questions and review and revise to make sure you can answer “yes” to all three:</a:t>
            </a:r>
          </a:p>
          <a:p>
            <a:pPr>
              <a:buClr>
                <a:srgbClr val="EE7145"/>
              </a:buClr>
            </a:pPr>
            <a:r>
              <a:rPr lang="en-US" dirty="0">
                <a:latin typeface="Effra" panose="020B0606080202020204"/>
              </a:rPr>
              <a:t>Does the report’s introduction set the scene – describing the problem or challenge – and making it clear why the research project was necessary?</a:t>
            </a:r>
          </a:p>
          <a:p>
            <a:pPr>
              <a:buClr>
                <a:srgbClr val="EE7145"/>
              </a:buClr>
            </a:pPr>
            <a:r>
              <a:rPr lang="en-US" dirty="0">
                <a:latin typeface="Effra" panose="020B0606080202020204"/>
              </a:rPr>
              <a:t>Does each section start with the main point I wish to make? We have already spent time on this – so you may want to review what you have already done.</a:t>
            </a:r>
          </a:p>
          <a:p>
            <a:pPr>
              <a:buClr>
                <a:srgbClr val="EE7145"/>
              </a:buClr>
            </a:pPr>
            <a:r>
              <a:rPr lang="en-US" dirty="0">
                <a:latin typeface="Effra" panose="020B0606080202020204"/>
              </a:rPr>
              <a:t>Does the conclusion describe the main impact or result of the research?</a:t>
            </a:r>
          </a:p>
          <a:p>
            <a:pPr marL="0" indent="0">
              <a:buNone/>
            </a:pPr>
            <a:r>
              <a:rPr lang="en-US" dirty="0">
                <a:latin typeface="Effra" panose="020B0606080202020204"/>
              </a:rPr>
              <a:t>Rewrite where necessary.  Remember to lead with your main points.</a:t>
            </a:r>
            <a:r>
              <a:rPr lang="en-US" b="1" dirty="0">
                <a:latin typeface="Effra" panose="020B0606080202020204"/>
              </a:rPr>
              <a:t> It is worth spending time on this exercise – as it can make a big improvement overall.</a:t>
            </a:r>
            <a:endParaRPr lang="en-GB" b="1" dirty="0">
              <a:latin typeface="Effra" panose="020B0606080202020204"/>
            </a:endParaRPr>
          </a:p>
        </p:txBody>
      </p:sp>
      <p:sp>
        <p:nvSpPr>
          <p:cNvPr id="4" name="Title 1">
            <a:extLst>
              <a:ext uri="{FF2B5EF4-FFF2-40B4-BE49-F238E27FC236}">
                <a16:creationId xmlns:a16="http://schemas.microsoft.com/office/drawing/2014/main" id="{A6D3382E-23FD-4B1D-9EF1-2C49D5375FD2}"/>
              </a:ext>
            </a:extLst>
          </p:cNvPr>
          <p:cNvSpPr txBox="1">
            <a:spLocks/>
          </p:cNvSpPr>
          <p:nvPr/>
        </p:nvSpPr>
        <p:spPr>
          <a:xfrm>
            <a:off x="664845" y="1056141"/>
            <a:ext cx="10241280" cy="10858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EE7145"/>
                </a:solidFill>
                <a:latin typeface="Effra" panose="020B0606080202020204"/>
              </a:rPr>
              <a:t>Getting your opening right</a:t>
            </a:r>
          </a:p>
        </p:txBody>
      </p:sp>
      <p:cxnSp>
        <p:nvCxnSpPr>
          <p:cNvPr id="5" name="Straight Connector 4">
            <a:extLst>
              <a:ext uri="{FF2B5EF4-FFF2-40B4-BE49-F238E27FC236}">
                <a16:creationId xmlns:a16="http://schemas.microsoft.com/office/drawing/2014/main" id="{37D6B779-C44B-405E-A0A5-EC792CE90898}"/>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6" name="Text Placeholder 1">
            <a:extLst>
              <a:ext uri="{FF2B5EF4-FFF2-40B4-BE49-F238E27FC236}">
                <a16:creationId xmlns:a16="http://schemas.microsoft.com/office/drawing/2014/main" id="{1A4F33C8-AF0B-49A4-AB3C-0184C8350547}"/>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spTree>
    <p:extLst>
      <p:ext uri="{BB962C8B-B14F-4D97-AF65-F5344CB8AC3E}">
        <p14:creationId xmlns:p14="http://schemas.microsoft.com/office/powerpoint/2010/main" val="180972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C0D1F5-F2D1-4960-9BD4-637EEFA28A18}"/>
              </a:ext>
            </a:extLst>
          </p:cNvPr>
          <p:cNvSpPr>
            <a:spLocks noGrp="1"/>
          </p:cNvSpPr>
          <p:nvPr>
            <p:ph idx="1"/>
          </p:nvPr>
        </p:nvSpPr>
        <p:spPr>
          <a:xfrm>
            <a:off x="479999" y="1996338"/>
            <a:ext cx="11232002" cy="4336162"/>
          </a:xfrm>
        </p:spPr>
        <p:txBody>
          <a:bodyPr>
            <a:noAutofit/>
          </a:bodyPr>
          <a:lstStyle/>
          <a:p>
            <a:pPr marL="0" indent="0">
              <a:buNone/>
            </a:pPr>
            <a:r>
              <a:rPr lang="en-GB" b="1" dirty="0">
                <a:latin typeface="Effra" panose="020B0606080202020204"/>
              </a:rPr>
              <a:t>Now it is time to ask a colleague to read through your research report. Objective feedback can really help to improve written text.</a:t>
            </a:r>
            <a:endParaRPr lang="en-GB" dirty="0">
              <a:latin typeface="Effra" panose="020B0606080202020204"/>
            </a:endParaRPr>
          </a:p>
          <a:p>
            <a:pPr marL="0" indent="0">
              <a:buNone/>
            </a:pPr>
            <a:r>
              <a:rPr lang="en-GB" dirty="0">
                <a:latin typeface="Effra" panose="020B0606080202020204"/>
              </a:rPr>
              <a:t>Find someone who is not familiar with your work.  Swap reports. Give her/him 20 minutes with your report, asking them to make constructive comments.  Ask them to make notes on what they like, as well ad what is not clear.  You do the same with hers/his.</a:t>
            </a:r>
          </a:p>
          <a:p>
            <a:pPr marL="0" indent="0">
              <a:buNone/>
            </a:pPr>
            <a:r>
              <a:rPr lang="en-GB" dirty="0">
                <a:latin typeface="Effra" panose="020B0606080202020204"/>
              </a:rPr>
              <a:t>Then spend 10 minutes each feeding back.  Make sure you capture their comments before the next stage of the editing process.</a:t>
            </a:r>
          </a:p>
        </p:txBody>
      </p:sp>
      <p:sp>
        <p:nvSpPr>
          <p:cNvPr id="6" name="Title 1">
            <a:extLst>
              <a:ext uri="{FF2B5EF4-FFF2-40B4-BE49-F238E27FC236}">
                <a16:creationId xmlns:a16="http://schemas.microsoft.com/office/drawing/2014/main" id="{07E70F93-D4C4-43DF-8717-B45A62C57F21}"/>
              </a:ext>
            </a:extLst>
          </p:cNvPr>
          <p:cNvSpPr txBox="1">
            <a:spLocks/>
          </p:cNvSpPr>
          <p:nvPr/>
        </p:nvSpPr>
        <p:spPr>
          <a:xfrm>
            <a:off x="479999" y="1056141"/>
            <a:ext cx="10241280" cy="10858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EE7145"/>
                </a:solidFill>
                <a:latin typeface="Effra" panose="020B0606080202020204"/>
              </a:rPr>
              <a:t>Activity: Getting Feedback</a:t>
            </a:r>
          </a:p>
        </p:txBody>
      </p:sp>
      <p:cxnSp>
        <p:nvCxnSpPr>
          <p:cNvPr id="7" name="Straight Connector 6">
            <a:extLst>
              <a:ext uri="{FF2B5EF4-FFF2-40B4-BE49-F238E27FC236}">
                <a16:creationId xmlns:a16="http://schemas.microsoft.com/office/drawing/2014/main" id="{875AEE4E-3539-4C8B-A63F-39D653844F45}"/>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8" name="Text Placeholder 1">
            <a:extLst>
              <a:ext uri="{FF2B5EF4-FFF2-40B4-BE49-F238E27FC236}">
                <a16:creationId xmlns:a16="http://schemas.microsoft.com/office/drawing/2014/main" id="{7CE68E10-2A41-4430-ABD1-6717992E4986}"/>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spTree>
    <p:extLst>
      <p:ext uri="{BB962C8B-B14F-4D97-AF65-F5344CB8AC3E}">
        <p14:creationId xmlns:p14="http://schemas.microsoft.com/office/powerpoint/2010/main" val="356082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3C62A-5FEA-4962-BA26-7569F370DED1}"/>
              </a:ext>
            </a:extLst>
          </p:cNvPr>
          <p:cNvSpPr>
            <a:spLocks noGrp="1"/>
          </p:cNvSpPr>
          <p:nvPr>
            <p:ph idx="1"/>
          </p:nvPr>
        </p:nvSpPr>
        <p:spPr>
          <a:xfrm>
            <a:off x="479998" y="2113889"/>
            <a:ext cx="11462957" cy="5460111"/>
          </a:xfrm>
        </p:spPr>
        <p:txBody>
          <a:bodyPr>
            <a:normAutofit/>
          </a:bodyPr>
          <a:lstStyle/>
          <a:p>
            <a:pPr marL="0" indent="0">
              <a:buNone/>
            </a:pPr>
            <a:r>
              <a:rPr lang="en-GB" dirty="0">
                <a:latin typeface="Effra" panose="020B0606080202020204"/>
              </a:rPr>
              <a:t>Now go through your research report again, looking for the following:</a:t>
            </a:r>
            <a:endParaRPr lang="en-GB" b="1" dirty="0">
              <a:latin typeface="Effra" panose="020B0606080202020204"/>
            </a:endParaRPr>
          </a:p>
          <a:p>
            <a:pPr>
              <a:buClr>
                <a:srgbClr val="EE7145"/>
              </a:buClr>
            </a:pPr>
            <a:r>
              <a:rPr lang="en-GB" dirty="0">
                <a:latin typeface="Effra" panose="020B0606080202020204"/>
              </a:rPr>
              <a:t>Ideas that are repeated.  Aim to delete repetitions.</a:t>
            </a:r>
          </a:p>
          <a:p>
            <a:pPr>
              <a:buClr>
                <a:srgbClr val="EE7145"/>
              </a:buClr>
            </a:pPr>
            <a:r>
              <a:rPr lang="en-GB" dirty="0">
                <a:latin typeface="Effra" panose="020B0606080202020204"/>
              </a:rPr>
              <a:t>Long words or phrases that can be replaced with shorter ones.  “At that time” can be replaced with “then”.  “ I am of the opinion” can be replaced with “I think”. </a:t>
            </a:r>
          </a:p>
          <a:p>
            <a:pPr>
              <a:buClr>
                <a:srgbClr val="EE7145"/>
              </a:buClr>
            </a:pPr>
            <a:r>
              <a:rPr lang="en-GB" dirty="0">
                <a:latin typeface="Effra" panose="020B0606080202020204"/>
              </a:rPr>
              <a:t>Sentences that contain more than one thought, or ones that are very long (more than three lines)</a:t>
            </a:r>
          </a:p>
          <a:p>
            <a:pPr>
              <a:buClr>
                <a:srgbClr val="EE7145"/>
              </a:buClr>
            </a:pPr>
            <a:r>
              <a:rPr lang="en-GB" dirty="0">
                <a:latin typeface="Effra" panose="020B0606080202020204"/>
              </a:rPr>
              <a:t>Words such as “very”, “incredibly”, “happily” are usually not necessary.</a:t>
            </a:r>
          </a:p>
          <a:p>
            <a:pPr marL="0" indent="0">
              <a:buNone/>
            </a:pPr>
            <a:r>
              <a:rPr lang="en-GB" dirty="0">
                <a:latin typeface="Effra" panose="020B0606080202020204"/>
              </a:rPr>
              <a:t>The more concise your research report, the clearer it will be.</a:t>
            </a:r>
          </a:p>
          <a:p>
            <a:endParaRPr lang="en-GB" dirty="0"/>
          </a:p>
        </p:txBody>
      </p:sp>
      <p:sp>
        <p:nvSpPr>
          <p:cNvPr id="4" name="Title 1">
            <a:extLst>
              <a:ext uri="{FF2B5EF4-FFF2-40B4-BE49-F238E27FC236}">
                <a16:creationId xmlns:a16="http://schemas.microsoft.com/office/drawing/2014/main" id="{B6DD0EA0-F495-4454-A6FC-9E8A3D84C40D}"/>
              </a:ext>
            </a:extLst>
          </p:cNvPr>
          <p:cNvSpPr txBox="1">
            <a:spLocks/>
          </p:cNvSpPr>
          <p:nvPr/>
        </p:nvSpPr>
        <p:spPr>
          <a:xfrm>
            <a:off x="479999" y="1223410"/>
            <a:ext cx="10241280" cy="10858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EE7145"/>
                </a:solidFill>
                <a:latin typeface="Effra" panose="020B0606080202020204"/>
              </a:rPr>
              <a:t>Reduction and repetition</a:t>
            </a:r>
          </a:p>
        </p:txBody>
      </p:sp>
      <p:cxnSp>
        <p:nvCxnSpPr>
          <p:cNvPr id="7" name="Straight Connector 6">
            <a:extLst>
              <a:ext uri="{FF2B5EF4-FFF2-40B4-BE49-F238E27FC236}">
                <a16:creationId xmlns:a16="http://schemas.microsoft.com/office/drawing/2014/main" id="{A62E9C8C-779C-4DE3-8314-B3BD9987A349}"/>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8" name="Text Placeholder 1">
            <a:extLst>
              <a:ext uri="{FF2B5EF4-FFF2-40B4-BE49-F238E27FC236}">
                <a16:creationId xmlns:a16="http://schemas.microsoft.com/office/drawing/2014/main" id="{691AD07C-4F3F-4576-9D4F-217BA94205F0}"/>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spTree>
    <p:extLst>
      <p:ext uri="{BB962C8B-B14F-4D97-AF65-F5344CB8AC3E}">
        <p14:creationId xmlns:p14="http://schemas.microsoft.com/office/powerpoint/2010/main" val="315039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05DA0B-E012-45F0-B8F3-40DC7D8EB1D2}"/>
              </a:ext>
            </a:extLst>
          </p:cNvPr>
          <p:cNvSpPr>
            <a:spLocks noGrp="1"/>
          </p:cNvSpPr>
          <p:nvPr>
            <p:ph idx="1"/>
          </p:nvPr>
        </p:nvSpPr>
        <p:spPr>
          <a:xfrm>
            <a:off x="479999" y="2116074"/>
            <a:ext cx="10241280" cy="4741926"/>
          </a:xfrm>
        </p:spPr>
        <p:txBody>
          <a:bodyPr>
            <a:normAutofit/>
          </a:bodyPr>
          <a:lstStyle/>
          <a:p>
            <a:pPr marL="0" indent="0">
              <a:buNone/>
            </a:pPr>
            <a:r>
              <a:rPr lang="en-GB" dirty="0">
                <a:latin typeface="Effra" panose="020B0606080202020204"/>
              </a:rPr>
              <a:t>Finally, the spell checker is always worth using.  But, be careful!  You must check each suggestion it makes.</a:t>
            </a:r>
          </a:p>
          <a:p>
            <a:pPr marL="0" indent="0">
              <a:buNone/>
            </a:pPr>
            <a:r>
              <a:rPr lang="en-GB" dirty="0">
                <a:latin typeface="Effra" panose="020B0606080202020204"/>
              </a:rPr>
              <a:t>In most versions of Word, there is a Review button in the main Toolbar.  If you click this, and then click on Spelling, all of the Editor’s suggestions will come up.</a:t>
            </a:r>
          </a:p>
          <a:p>
            <a:pPr marL="0" indent="0">
              <a:buNone/>
            </a:pPr>
            <a:r>
              <a:rPr lang="en-GB" dirty="0">
                <a:latin typeface="Effra" panose="020B0606080202020204"/>
              </a:rPr>
              <a:t>Review each before accepting – especially as names will usually be flagged for editing. </a:t>
            </a:r>
          </a:p>
        </p:txBody>
      </p:sp>
      <p:sp>
        <p:nvSpPr>
          <p:cNvPr id="6" name="Title 1">
            <a:extLst>
              <a:ext uri="{FF2B5EF4-FFF2-40B4-BE49-F238E27FC236}">
                <a16:creationId xmlns:a16="http://schemas.microsoft.com/office/drawing/2014/main" id="{570ED930-71D5-494E-A0FC-926A540115EE}"/>
              </a:ext>
            </a:extLst>
          </p:cNvPr>
          <p:cNvSpPr txBox="1">
            <a:spLocks/>
          </p:cNvSpPr>
          <p:nvPr/>
        </p:nvSpPr>
        <p:spPr>
          <a:xfrm>
            <a:off x="479999" y="1223410"/>
            <a:ext cx="10241280" cy="10858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EE7145"/>
                </a:solidFill>
                <a:latin typeface="Effra" panose="020B0606080202020204"/>
              </a:rPr>
              <a:t>Check your spelling</a:t>
            </a:r>
          </a:p>
        </p:txBody>
      </p:sp>
      <p:cxnSp>
        <p:nvCxnSpPr>
          <p:cNvPr id="7" name="Straight Connector 6">
            <a:extLst>
              <a:ext uri="{FF2B5EF4-FFF2-40B4-BE49-F238E27FC236}">
                <a16:creationId xmlns:a16="http://schemas.microsoft.com/office/drawing/2014/main" id="{8C5764EA-4F6D-4DCE-8C9A-D32DB0475E80}"/>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8" name="Text Placeholder 1">
            <a:extLst>
              <a:ext uri="{FF2B5EF4-FFF2-40B4-BE49-F238E27FC236}">
                <a16:creationId xmlns:a16="http://schemas.microsoft.com/office/drawing/2014/main" id="{04B6E0A3-FF2A-46A3-9A18-61BD0483C500}"/>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spTree>
    <p:extLst>
      <p:ext uri="{BB962C8B-B14F-4D97-AF65-F5344CB8AC3E}">
        <p14:creationId xmlns:p14="http://schemas.microsoft.com/office/powerpoint/2010/main" val="413195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4E10C7-46C0-46F5-8B86-CD9DD7841DA5}"/>
              </a:ext>
            </a:extLst>
          </p:cNvPr>
          <p:cNvSpPr>
            <a:spLocks noGrp="1"/>
          </p:cNvSpPr>
          <p:nvPr>
            <p:ph idx="1"/>
          </p:nvPr>
        </p:nvSpPr>
        <p:spPr>
          <a:xfrm>
            <a:off x="479999" y="2110359"/>
            <a:ext cx="10241280" cy="4747641"/>
          </a:xfrm>
        </p:spPr>
        <p:txBody>
          <a:bodyPr/>
          <a:lstStyle/>
          <a:p>
            <a:pPr marL="0" indent="0">
              <a:buNone/>
            </a:pPr>
            <a:r>
              <a:rPr lang="en-GB" sz="2800" dirty="0"/>
              <a:t>Finally, please take more time outside this clinic to review your work and go through the handouts.</a:t>
            </a:r>
          </a:p>
          <a:p>
            <a:pPr marL="0" indent="0">
              <a:buNone/>
            </a:pPr>
            <a:endParaRPr lang="en-GB" sz="2800" dirty="0"/>
          </a:p>
          <a:p>
            <a:pPr marL="0" indent="0">
              <a:buNone/>
            </a:pPr>
            <a:r>
              <a:rPr lang="en-GB" sz="2800" dirty="0"/>
              <a:t>Every improvement you make – however small – </a:t>
            </a:r>
            <a:r>
              <a:rPr lang="en-GB" dirty="0"/>
              <a:t>will </a:t>
            </a:r>
            <a:r>
              <a:rPr lang="en-GB" sz="2800" dirty="0"/>
              <a:t>ensure that the final publication is the highest possible quality.</a:t>
            </a:r>
          </a:p>
          <a:p>
            <a:pPr marL="0" indent="0">
              <a:buNone/>
            </a:pPr>
            <a:endParaRPr lang="en-GB" dirty="0"/>
          </a:p>
          <a:p>
            <a:pPr marL="0" indent="0">
              <a:buNone/>
            </a:pPr>
            <a:endParaRPr lang="en-GB" dirty="0"/>
          </a:p>
        </p:txBody>
      </p:sp>
      <p:sp>
        <p:nvSpPr>
          <p:cNvPr id="6" name="Title 1">
            <a:extLst>
              <a:ext uri="{FF2B5EF4-FFF2-40B4-BE49-F238E27FC236}">
                <a16:creationId xmlns:a16="http://schemas.microsoft.com/office/drawing/2014/main" id="{BA461208-6B20-4F07-84F4-144B73235D5E}"/>
              </a:ext>
            </a:extLst>
          </p:cNvPr>
          <p:cNvSpPr txBox="1">
            <a:spLocks/>
          </p:cNvSpPr>
          <p:nvPr/>
        </p:nvSpPr>
        <p:spPr>
          <a:xfrm>
            <a:off x="479999" y="1169117"/>
            <a:ext cx="10241280" cy="119443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EE7145"/>
                </a:solidFill>
                <a:latin typeface="Effra" panose="020B0606080202020204"/>
              </a:rPr>
              <a:t>After this writing clinic…</a:t>
            </a:r>
          </a:p>
        </p:txBody>
      </p:sp>
      <p:cxnSp>
        <p:nvCxnSpPr>
          <p:cNvPr id="7" name="Straight Connector 6">
            <a:extLst>
              <a:ext uri="{FF2B5EF4-FFF2-40B4-BE49-F238E27FC236}">
                <a16:creationId xmlns:a16="http://schemas.microsoft.com/office/drawing/2014/main" id="{566EE51A-57B8-4436-BBD3-E6C078229A04}"/>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8" name="Text Placeholder 1">
            <a:extLst>
              <a:ext uri="{FF2B5EF4-FFF2-40B4-BE49-F238E27FC236}">
                <a16:creationId xmlns:a16="http://schemas.microsoft.com/office/drawing/2014/main" id="{233490BD-234D-4DCF-9FCE-DA0DABFEE60A}"/>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spTree>
    <p:extLst>
      <p:ext uri="{BB962C8B-B14F-4D97-AF65-F5344CB8AC3E}">
        <p14:creationId xmlns:p14="http://schemas.microsoft.com/office/powerpoint/2010/main" val="985425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116" y="1929384"/>
            <a:ext cx="11597269" cy="4928616"/>
          </a:xfrm>
        </p:spPr>
        <p:txBody>
          <a:bodyPr>
            <a:normAutofit/>
          </a:bodyPr>
          <a:lstStyle/>
          <a:p>
            <a:pPr>
              <a:buClr>
                <a:srgbClr val="EE7145"/>
              </a:buClr>
            </a:pPr>
            <a:r>
              <a:rPr lang="en-US" dirty="0">
                <a:latin typeface="Effra" panose="020B0606080202020204"/>
              </a:rPr>
              <a:t>This activity should be done once a little has time passed since you last looked at your report </a:t>
            </a:r>
          </a:p>
          <a:p>
            <a:pPr>
              <a:buClr>
                <a:srgbClr val="EE7145"/>
              </a:buClr>
            </a:pPr>
            <a:r>
              <a:rPr lang="en-US" dirty="0">
                <a:latin typeface="Effra" panose="020B0606080202020204"/>
              </a:rPr>
              <a:t>Ask this question about the title: “Does the title capture the thrust of the study fully?” </a:t>
            </a:r>
          </a:p>
          <a:p>
            <a:pPr>
              <a:buClr>
                <a:srgbClr val="EE7145"/>
              </a:buClr>
            </a:pPr>
            <a:r>
              <a:rPr lang="en-US" dirty="0">
                <a:latin typeface="Effra" panose="020B0606080202020204"/>
              </a:rPr>
              <a:t>If the answer is ‘not quite’, it’s time to change the title so that it reflects what the study is discussing. </a:t>
            </a:r>
          </a:p>
          <a:p>
            <a:pPr>
              <a:buClr>
                <a:srgbClr val="EE7145"/>
              </a:buClr>
            </a:pPr>
            <a:r>
              <a:rPr lang="en-US" dirty="0">
                <a:latin typeface="Effra" panose="020B0606080202020204"/>
              </a:rPr>
              <a:t>Think of a title that captures the main focus. If the major focus is on enabling </a:t>
            </a:r>
            <a:r>
              <a:rPr lang="en-US" b="1" dirty="0">
                <a:latin typeface="Effra" panose="020B0606080202020204"/>
              </a:rPr>
              <a:t>girls to participate </a:t>
            </a:r>
            <a:r>
              <a:rPr lang="en-US" dirty="0">
                <a:latin typeface="Effra" panose="020B0606080202020204"/>
              </a:rPr>
              <a:t>in the lesson, mention that in the title. If the major focus is on enabling participation through </a:t>
            </a:r>
            <a:r>
              <a:rPr lang="en-US" b="1" dirty="0">
                <a:latin typeface="Effra" panose="020B0606080202020204"/>
              </a:rPr>
              <a:t>pair and group work</a:t>
            </a:r>
            <a:r>
              <a:rPr lang="en-US" dirty="0">
                <a:latin typeface="Effra" panose="020B0606080202020204"/>
              </a:rPr>
              <a:t>, then that should be reflected in the title. </a:t>
            </a:r>
          </a:p>
          <a:p>
            <a:endParaRPr lang="en-US" dirty="0"/>
          </a:p>
        </p:txBody>
      </p:sp>
      <p:sp>
        <p:nvSpPr>
          <p:cNvPr id="4" name="Title 1">
            <a:extLst>
              <a:ext uri="{FF2B5EF4-FFF2-40B4-BE49-F238E27FC236}">
                <a16:creationId xmlns:a16="http://schemas.microsoft.com/office/drawing/2014/main" id="{4C354120-86F5-421D-922E-14B19AF46A9B}"/>
              </a:ext>
            </a:extLst>
          </p:cNvPr>
          <p:cNvSpPr txBox="1">
            <a:spLocks/>
          </p:cNvSpPr>
          <p:nvPr/>
        </p:nvSpPr>
        <p:spPr>
          <a:xfrm>
            <a:off x="479999" y="1223410"/>
            <a:ext cx="10241280" cy="10858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EE7145"/>
                </a:solidFill>
                <a:latin typeface="Effra" panose="020B0606080202020204"/>
              </a:rPr>
              <a:t>Reviewing and revising titles</a:t>
            </a:r>
          </a:p>
        </p:txBody>
      </p:sp>
      <p:cxnSp>
        <p:nvCxnSpPr>
          <p:cNvPr id="7" name="Straight Connector 6">
            <a:extLst>
              <a:ext uri="{FF2B5EF4-FFF2-40B4-BE49-F238E27FC236}">
                <a16:creationId xmlns:a16="http://schemas.microsoft.com/office/drawing/2014/main" id="{1930C611-A3D8-46D4-9972-6B75B2596F2D}"/>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276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0" y="1913139"/>
            <a:ext cx="11232000" cy="3765871"/>
          </a:xfrm>
        </p:spPr>
        <p:txBody>
          <a:bodyPr>
            <a:normAutofit fontScale="25000" lnSpcReduction="20000"/>
          </a:bodyPr>
          <a:lstStyle/>
          <a:p>
            <a:r>
              <a:rPr lang="en-US" sz="11200" dirty="0">
                <a:latin typeface="Effra" panose="020B0606080202020204"/>
              </a:rPr>
              <a:t>The title can be a question or a phrase. </a:t>
            </a:r>
          </a:p>
          <a:p>
            <a:r>
              <a:rPr lang="en-US" sz="11200" dirty="0">
                <a:latin typeface="Effra" panose="020B0606080202020204"/>
              </a:rPr>
              <a:t>See this example: “</a:t>
            </a:r>
            <a:r>
              <a:rPr lang="en-IN" sz="11200" dirty="0">
                <a:latin typeface="Effra" panose="020B0606080202020204"/>
              </a:rPr>
              <a:t>‘Some students in JSS II like group work while some do not” </a:t>
            </a:r>
          </a:p>
          <a:p>
            <a:r>
              <a:rPr lang="en-IN" sz="11200" dirty="0">
                <a:latin typeface="Effra" panose="020B0606080202020204"/>
              </a:rPr>
              <a:t>Other possibilities: </a:t>
            </a:r>
          </a:p>
          <a:p>
            <a:pPr marL="0" indent="0">
              <a:buNone/>
            </a:pPr>
            <a:r>
              <a:rPr lang="en-IN" sz="11200" dirty="0">
                <a:latin typeface="Effra" panose="020B0606080202020204"/>
              </a:rPr>
              <a:t>	“Why don’t all my students like to work in groups?”</a:t>
            </a:r>
          </a:p>
          <a:p>
            <a:pPr marL="914400" lvl="2" indent="0">
              <a:buNone/>
            </a:pPr>
            <a:r>
              <a:rPr lang="en-IN" sz="11200" dirty="0">
                <a:latin typeface="Effra" panose="020B0606080202020204"/>
              </a:rPr>
              <a:t>“Why do only some students like to work in groups but not others?” </a:t>
            </a:r>
          </a:p>
          <a:p>
            <a:pPr marL="914400" lvl="2" indent="0">
              <a:buNone/>
            </a:pPr>
            <a:r>
              <a:rPr lang="en-IN" sz="11200" dirty="0">
                <a:latin typeface="Effra" panose="020B0606080202020204"/>
              </a:rPr>
              <a:t>“How can I get everyone to like group work?” </a:t>
            </a:r>
          </a:p>
          <a:p>
            <a:pPr marL="914400" lvl="2" indent="0">
              <a:buNone/>
            </a:pPr>
            <a:r>
              <a:rPr lang="en-IN" sz="11200" dirty="0">
                <a:latin typeface="Effra" panose="020B0606080202020204"/>
              </a:rPr>
              <a:t>“Making group-work work for everyone”.</a:t>
            </a:r>
            <a:endParaRPr lang="en-US" sz="11200" dirty="0">
              <a:latin typeface="Effra" panose="020B0606080202020204"/>
            </a:endParaRPr>
          </a:p>
          <a:p>
            <a:r>
              <a:rPr lang="en-IN" sz="11200" dirty="0">
                <a:latin typeface="Effra" panose="020B0606080202020204"/>
              </a:rPr>
              <a:t>Make it catchy and short. It should get the reader interested to read the report. </a:t>
            </a:r>
          </a:p>
        </p:txBody>
      </p:sp>
      <p:sp>
        <p:nvSpPr>
          <p:cNvPr id="4" name="Title 1">
            <a:extLst>
              <a:ext uri="{FF2B5EF4-FFF2-40B4-BE49-F238E27FC236}">
                <a16:creationId xmlns:a16="http://schemas.microsoft.com/office/drawing/2014/main" id="{F2B0F5DF-0ADF-46A6-B7CF-55E842B95200}"/>
              </a:ext>
            </a:extLst>
          </p:cNvPr>
          <p:cNvSpPr txBox="1">
            <a:spLocks/>
          </p:cNvSpPr>
          <p:nvPr/>
        </p:nvSpPr>
        <p:spPr>
          <a:xfrm>
            <a:off x="390789" y="1067478"/>
            <a:ext cx="10241280" cy="10858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EE7145"/>
                </a:solidFill>
                <a:latin typeface="Effra" panose="020B0606080202020204"/>
              </a:rPr>
              <a:t>Wording of the title</a:t>
            </a:r>
          </a:p>
        </p:txBody>
      </p:sp>
      <p:cxnSp>
        <p:nvCxnSpPr>
          <p:cNvPr id="7" name="Straight Connector 6">
            <a:extLst>
              <a:ext uri="{FF2B5EF4-FFF2-40B4-BE49-F238E27FC236}">
                <a16:creationId xmlns:a16="http://schemas.microsoft.com/office/drawing/2014/main" id="{4E5A71A7-C446-48AF-82F4-C1E6E2348799}"/>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8" name="Text Placeholder 1">
            <a:extLst>
              <a:ext uri="{FF2B5EF4-FFF2-40B4-BE49-F238E27FC236}">
                <a16:creationId xmlns:a16="http://schemas.microsoft.com/office/drawing/2014/main" id="{E0140400-E0CE-422E-8407-00EFFF125286}"/>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spTree>
    <p:extLst>
      <p:ext uri="{BB962C8B-B14F-4D97-AF65-F5344CB8AC3E}">
        <p14:creationId xmlns:p14="http://schemas.microsoft.com/office/powerpoint/2010/main" val="3464785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917" y="2309259"/>
            <a:ext cx="11232000" cy="3765871"/>
          </a:xfrm>
        </p:spPr>
        <p:txBody>
          <a:bodyPr>
            <a:normAutofit fontScale="25000" lnSpcReduction="20000"/>
          </a:bodyPr>
          <a:lstStyle/>
          <a:p>
            <a:pPr lvl="1"/>
            <a:r>
              <a:rPr lang="en-IN" sz="11200" dirty="0">
                <a:latin typeface="Effra" panose="020B0606080202020204"/>
              </a:rPr>
              <a:t>Small groups of mentors and the teacher who are now familiar with the work come up with 3-4 possible titles. </a:t>
            </a:r>
          </a:p>
          <a:p>
            <a:pPr lvl="1"/>
            <a:r>
              <a:rPr lang="en-IN" sz="11200" dirty="0">
                <a:latin typeface="Effra" panose="020B0606080202020204"/>
              </a:rPr>
              <a:t>Put them all down. </a:t>
            </a:r>
          </a:p>
          <a:p>
            <a:pPr lvl="1"/>
            <a:r>
              <a:rPr lang="en-IN" sz="11200" dirty="0">
                <a:latin typeface="Effra" panose="020B0606080202020204"/>
              </a:rPr>
              <a:t>Have a discussion around which title(s) best represent the study and most catchy. </a:t>
            </a:r>
          </a:p>
          <a:p>
            <a:pPr lvl="1"/>
            <a:r>
              <a:rPr lang="en-IN" sz="11200" dirty="0">
                <a:latin typeface="Effra" panose="020B0606080202020204"/>
              </a:rPr>
              <a:t>Give us 2-3 alternatives when you hand in your final report. We can decide on one by looking at other titles and ensure that there are no repetitions in the book. </a:t>
            </a:r>
          </a:p>
          <a:p>
            <a:endParaRPr lang="en-IN" sz="11200" dirty="0"/>
          </a:p>
          <a:p>
            <a:endParaRPr lang="en-IN" sz="2100" dirty="0"/>
          </a:p>
          <a:p>
            <a:endParaRPr lang="en-IN" dirty="0"/>
          </a:p>
          <a:p>
            <a:pPr marL="0" indent="0">
              <a:buNone/>
            </a:pPr>
            <a:r>
              <a:rPr lang="en-IN" dirty="0"/>
              <a:t>	</a:t>
            </a:r>
            <a:endParaRPr lang="en-US" dirty="0"/>
          </a:p>
        </p:txBody>
      </p:sp>
      <p:sp>
        <p:nvSpPr>
          <p:cNvPr id="4" name="Title 1">
            <a:extLst>
              <a:ext uri="{FF2B5EF4-FFF2-40B4-BE49-F238E27FC236}">
                <a16:creationId xmlns:a16="http://schemas.microsoft.com/office/drawing/2014/main" id="{F2B0F5DF-0ADF-46A6-B7CF-55E842B95200}"/>
              </a:ext>
            </a:extLst>
          </p:cNvPr>
          <p:cNvSpPr txBox="1">
            <a:spLocks/>
          </p:cNvSpPr>
          <p:nvPr/>
        </p:nvSpPr>
        <p:spPr>
          <a:xfrm>
            <a:off x="479999" y="1223410"/>
            <a:ext cx="10241280" cy="10858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EE7145"/>
                </a:solidFill>
                <a:latin typeface="Effra" panose="020B0606080202020204"/>
              </a:rPr>
              <a:t>Activity: Wording of the title</a:t>
            </a:r>
          </a:p>
        </p:txBody>
      </p:sp>
      <p:cxnSp>
        <p:nvCxnSpPr>
          <p:cNvPr id="5" name="Straight Connector 4">
            <a:extLst>
              <a:ext uri="{FF2B5EF4-FFF2-40B4-BE49-F238E27FC236}">
                <a16:creationId xmlns:a16="http://schemas.microsoft.com/office/drawing/2014/main" id="{D2762223-9FDB-4F4B-8EFE-B0CEE406EEF6}"/>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6" name="Text Placeholder 1">
            <a:extLst>
              <a:ext uri="{FF2B5EF4-FFF2-40B4-BE49-F238E27FC236}">
                <a16:creationId xmlns:a16="http://schemas.microsoft.com/office/drawing/2014/main" id="{48060A01-53FE-4021-8349-A1CC6FF9442B}"/>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spTree>
    <p:extLst>
      <p:ext uri="{BB962C8B-B14F-4D97-AF65-F5344CB8AC3E}">
        <p14:creationId xmlns:p14="http://schemas.microsoft.com/office/powerpoint/2010/main" val="3835178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77321B75-AC1A-40E3-A07A-DB9C55C2D196}"/>
                  </a:ext>
                </a:extLst>
              </p14:cNvPr>
              <p14:cNvContentPartPr/>
              <p14:nvPr/>
            </p14:nvContentPartPr>
            <p14:xfrm>
              <a:off x="1769377" y="2080993"/>
              <a:ext cx="9525" cy="9525"/>
            </p14:xfrm>
          </p:contentPart>
        </mc:Choice>
        <mc:Fallback xmlns="">
          <p:pic>
            <p:nvPicPr>
              <p:cNvPr id="3" name="Ink 2">
                <a:extLst>
                  <a:ext uri="{FF2B5EF4-FFF2-40B4-BE49-F238E27FC236}">
                    <a16:creationId xmlns:a16="http://schemas.microsoft.com/office/drawing/2014/main" id="{77321B75-AC1A-40E3-A07A-DB9C55C2D196}"/>
                  </a:ext>
                </a:extLst>
              </p:cNvPr>
              <p:cNvPicPr/>
              <p:nvPr/>
            </p:nvPicPr>
            <p:blipFill>
              <a:blip r:embed="rId3"/>
              <a:stretch>
                <a:fillRect/>
              </a:stretch>
            </p:blipFill>
            <p:spPr>
              <a:xfrm>
                <a:off x="1293127" y="1604743"/>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DAD09C8B-F56F-404A-9D08-D6648EF1C6BF}"/>
                  </a:ext>
                </a:extLst>
              </p14:cNvPr>
              <p14:cNvContentPartPr/>
              <p14:nvPr/>
            </p14:nvContentPartPr>
            <p14:xfrm>
              <a:off x="1487185" y="1970141"/>
              <a:ext cx="9525" cy="9525"/>
            </p14:xfrm>
          </p:contentPart>
        </mc:Choice>
        <mc:Fallback xmlns="">
          <p:pic>
            <p:nvPicPr>
              <p:cNvPr id="5" name="Ink 4">
                <a:extLst>
                  <a:ext uri="{FF2B5EF4-FFF2-40B4-BE49-F238E27FC236}">
                    <a16:creationId xmlns:a16="http://schemas.microsoft.com/office/drawing/2014/main" id="{DAD09C8B-F56F-404A-9D08-D6648EF1C6BF}"/>
                  </a:ext>
                </a:extLst>
              </p:cNvPr>
              <p:cNvPicPr/>
              <p:nvPr/>
            </p:nvPicPr>
            <p:blipFill>
              <a:blip r:embed="rId3"/>
              <a:stretch>
                <a:fillRect/>
              </a:stretch>
            </p:blipFill>
            <p:spPr>
              <a:xfrm>
                <a:off x="1020460" y="1503416"/>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2659793E-FF62-48F5-A717-B1122B520C9E}"/>
                  </a:ext>
                </a:extLst>
              </p14:cNvPr>
              <p14:cNvContentPartPr/>
              <p14:nvPr/>
            </p14:nvContentPartPr>
            <p14:xfrm>
              <a:off x="1488143" y="1959544"/>
              <a:ext cx="9525" cy="9525"/>
            </p14:xfrm>
          </p:contentPart>
        </mc:Choice>
        <mc:Fallback xmlns="">
          <p:pic>
            <p:nvPicPr>
              <p:cNvPr id="6" name="Ink 5">
                <a:extLst>
                  <a:ext uri="{FF2B5EF4-FFF2-40B4-BE49-F238E27FC236}">
                    <a16:creationId xmlns:a16="http://schemas.microsoft.com/office/drawing/2014/main" id="{2659793E-FF62-48F5-A717-B1122B520C9E}"/>
                  </a:ext>
                </a:extLst>
              </p:cNvPr>
              <p:cNvPicPr/>
              <p:nvPr/>
            </p:nvPicPr>
            <p:blipFill>
              <a:blip r:embed="rId6"/>
              <a:stretch>
                <a:fillRect/>
              </a:stretch>
            </p:blipFill>
            <p:spPr>
              <a:xfrm>
                <a:off x="1468299" y="1943986"/>
                <a:ext cx="48816" cy="40958"/>
              </a:xfrm>
              <a:prstGeom prst="rect">
                <a:avLst/>
              </a:prstGeom>
            </p:spPr>
          </p:pic>
        </mc:Fallback>
      </mc:AlternateContent>
      <p:cxnSp>
        <p:nvCxnSpPr>
          <p:cNvPr id="11" name="Straight Connector 10">
            <a:extLst>
              <a:ext uri="{FF2B5EF4-FFF2-40B4-BE49-F238E27FC236}">
                <a16:creationId xmlns:a16="http://schemas.microsoft.com/office/drawing/2014/main" id="{2D7C86B1-1E40-E54C-BAB8-548D582570FA}"/>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9" name="Text Placeholder 1">
            <a:extLst>
              <a:ext uri="{FF2B5EF4-FFF2-40B4-BE49-F238E27FC236}">
                <a16:creationId xmlns:a16="http://schemas.microsoft.com/office/drawing/2014/main" id="{AF3ACB1E-EE9E-4109-B8C8-03C6E4A0E76A}"/>
              </a:ext>
            </a:extLst>
          </p:cNvPr>
          <p:cNvSpPr txBox="1">
            <a:spLocks/>
          </p:cNvSpPr>
          <p:nvPr/>
        </p:nvSpPr>
        <p:spPr>
          <a:xfrm>
            <a:off x="697775" y="1322703"/>
            <a:ext cx="10130059" cy="9884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a:solidFill>
                  <a:srgbClr val="EE7145"/>
                </a:solidFill>
                <a:latin typeface="Effra" panose="020B0606080202020204" pitchFamily="34" charset="77"/>
              </a:rPr>
              <a:t>Today is about tools not rules</a:t>
            </a:r>
            <a:endParaRPr lang="en-US" sz="1800" dirty="0">
              <a:solidFill>
                <a:srgbClr val="EE7145"/>
              </a:solidFill>
              <a:latin typeface="Effra" panose="020B0606080202020204" pitchFamily="34" charset="77"/>
            </a:endParaRPr>
          </a:p>
        </p:txBody>
      </p:sp>
      <p:sp>
        <p:nvSpPr>
          <p:cNvPr id="10" name="TextBox 9">
            <a:extLst>
              <a:ext uri="{FF2B5EF4-FFF2-40B4-BE49-F238E27FC236}">
                <a16:creationId xmlns:a16="http://schemas.microsoft.com/office/drawing/2014/main" id="{B6E85836-FF08-489D-9614-BEEBFCD4506C}"/>
              </a:ext>
            </a:extLst>
          </p:cNvPr>
          <p:cNvSpPr txBox="1"/>
          <p:nvPr/>
        </p:nvSpPr>
        <p:spPr>
          <a:xfrm>
            <a:off x="3955910" y="5183646"/>
            <a:ext cx="9528018" cy="523220"/>
          </a:xfrm>
          <a:prstGeom prst="rect">
            <a:avLst/>
          </a:prstGeom>
          <a:noFill/>
        </p:spPr>
        <p:txBody>
          <a:bodyPr wrap="square" rtlCol="0">
            <a:spAutoFit/>
          </a:bodyPr>
          <a:lstStyle/>
          <a:p>
            <a:pPr>
              <a:buClr>
                <a:srgbClr val="EE7145"/>
              </a:buClr>
            </a:pPr>
            <a:r>
              <a:rPr lang="en-GB" sz="2800" dirty="0">
                <a:latin typeface="Effra" panose="020B0606080202020204"/>
              </a:rPr>
              <a:t>Use what works for you!</a:t>
            </a:r>
            <a:endParaRPr lang="en-GB" dirty="0">
              <a:latin typeface="Effra" panose="020B0606080202020204"/>
            </a:endParaRPr>
          </a:p>
        </p:txBody>
      </p:sp>
      <p:pic>
        <p:nvPicPr>
          <p:cNvPr id="12" name="Picture 11" descr="A picture containing tool&#10;&#10;Description automatically generated">
            <a:extLst>
              <a:ext uri="{FF2B5EF4-FFF2-40B4-BE49-F238E27FC236}">
                <a16:creationId xmlns:a16="http://schemas.microsoft.com/office/drawing/2014/main" id="{8877A63F-669C-45C2-B776-BAF1A0445B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4101" y="2692321"/>
            <a:ext cx="3527652" cy="1975485"/>
          </a:xfrm>
          <a:prstGeom prst="rect">
            <a:avLst/>
          </a:prstGeom>
        </p:spPr>
      </p:pic>
      <p:pic>
        <p:nvPicPr>
          <p:cNvPr id="13" name="Picture 12" descr="A group of people holding signs&#10;&#10;Description automatically generated with medium confidence">
            <a:extLst>
              <a:ext uri="{FF2B5EF4-FFF2-40B4-BE49-F238E27FC236}">
                <a16:creationId xmlns:a16="http://schemas.microsoft.com/office/drawing/2014/main" id="{F7A874F6-A3CF-445A-A068-CE0936EAD1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39617" y="2954572"/>
            <a:ext cx="2988217" cy="1765935"/>
          </a:xfrm>
          <a:prstGeom prst="rect">
            <a:avLst/>
          </a:prstGeom>
        </p:spPr>
      </p:pic>
      <p:sp>
        <p:nvSpPr>
          <p:cNvPr id="15" name="Text Placeholder 1">
            <a:extLst>
              <a:ext uri="{FF2B5EF4-FFF2-40B4-BE49-F238E27FC236}">
                <a16:creationId xmlns:a16="http://schemas.microsoft.com/office/drawing/2014/main" id="{8E191848-8180-464C-95FE-266DA8CA1BAE}"/>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spTree>
    <p:extLst>
      <p:ext uri="{BB962C8B-B14F-4D97-AF65-F5344CB8AC3E}">
        <p14:creationId xmlns:p14="http://schemas.microsoft.com/office/powerpoint/2010/main" val="338341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789" y="1884556"/>
            <a:ext cx="11050361" cy="4187060"/>
          </a:xfrm>
        </p:spPr>
        <p:txBody>
          <a:bodyPr/>
          <a:lstStyle/>
          <a:p>
            <a:pPr marL="0" indent="0">
              <a:buNone/>
            </a:pPr>
            <a:r>
              <a:rPr lang="en-US" dirty="0">
                <a:latin typeface="Effra" panose="020B0606080202020204"/>
              </a:rPr>
              <a:t>Copying someone else's work, ideas or sentences as your own, without acknowledging it. This is not allowed when we’re authors in a published book.</a:t>
            </a:r>
          </a:p>
          <a:p>
            <a:r>
              <a:rPr lang="en-US" dirty="0">
                <a:latin typeface="Effra" panose="020B0606080202020204"/>
              </a:rPr>
              <a:t>When you are reviewing your reports, pay special attention to the sentences which you may have borrowed from a source without your knowledge. For example, the Bangladesh ‘Teachers’ Voices book’ or the Sierra Leone ‘Teachers as Change Agents’ book</a:t>
            </a:r>
          </a:p>
          <a:p>
            <a:r>
              <a:rPr lang="en-US" dirty="0">
                <a:latin typeface="Effra" panose="020B0606080202020204"/>
              </a:rPr>
              <a:t>Reword these sentences if you still want to keep the ideas. Or delete them and add your own. </a:t>
            </a:r>
          </a:p>
          <a:p>
            <a:endParaRPr lang="en-US" dirty="0">
              <a:latin typeface="Effra" panose="020B0606080202020204"/>
            </a:endParaRPr>
          </a:p>
        </p:txBody>
      </p:sp>
      <p:sp>
        <p:nvSpPr>
          <p:cNvPr id="4" name="Title 1">
            <a:extLst>
              <a:ext uri="{FF2B5EF4-FFF2-40B4-BE49-F238E27FC236}">
                <a16:creationId xmlns:a16="http://schemas.microsoft.com/office/drawing/2014/main" id="{66CF79C7-7754-4098-B34C-08A3FC8FF14A}"/>
              </a:ext>
            </a:extLst>
          </p:cNvPr>
          <p:cNvSpPr txBox="1">
            <a:spLocks/>
          </p:cNvSpPr>
          <p:nvPr/>
        </p:nvSpPr>
        <p:spPr>
          <a:xfrm>
            <a:off x="390789" y="1091045"/>
            <a:ext cx="10241280" cy="10858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EE7145"/>
                </a:solidFill>
                <a:latin typeface="Effra" panose="020B0606080202020204"/>
              </a:rPr>
              <a:t>Plagiarism</a:t>
            </a:r>
          </a:p>
        </p:txBody>
      </p:sp>
      <p:cxnSp>
        <p:nvCxnSpPr>
          <p:cNvPr id="7" name="Straight Connector 6">
            <a:extLst>
              <a:ext uri="{FF2B5EF4-FFF2-40B4-BE49-F238E27FC236}">
                <a16:creationId xmlns:a16="http://schemas.microsoft.com/office/drawing/2014/main" id="{6C009878-F0FE-42A0-A15A-6716CF631BAC}"/>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8" name="Text Placeholder 1">
            <a:extLst>
              <a:ext uri="{FF2B5EF4-FFF2-40B4-BE49-F238E27FC236}">
                <a16:creationId xmlns:a16="http://schemas.microsoft.com/office/drawing/2014/main" id="{D30D5244-CBE0-4719-83E1-0940CB43D231}"/>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spTree>
    <p:extLst>
      <p:ext uri="{BB962C8B-B14F-4D97-AF65-F5344CB8AC3E}">
        <p14:creationId xmlns:p14="http://schemas.microsoft.com/office/powerpoint/2010/main" val="4277994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77321B75-AC1A-40E3-A07A-DB9C55C2D196}"/>
                  </a:ext>
                </a:extLst>
              </p14:cNvPr>
              <p14:cNvContentPartPr/>
              <p14:nvPr/>
            </p14:nvContentPartPr>
            <p14:xfrm>
              <a:off x="1769377" y="2080993"/>
              <a:ext cx="9525" cy="9525"/>
            </p14:xfrm>
          </p:contentPart>
        </mc:Choice>
        <mc:Fallback xmlns="">
          <p:pic>
            <p:nvPicPr>
              <p:cNvPr id="3" name="Ink 2">
                <a:extLst>
                  <a:ext uri="{FF2B5EF4-FFF2-40B4-BE49-F238E27FC236}">
                    <a16:creationId xmlns:a16="http://schemas.microsoft.com/office/drawing/2014/main" id="{77321B75-AC1A-40E3-A07A-DB9C55C2D196}"/>
                  </a:ext>
                </a:extLst>
              </p:cNvPr>
              <p:cNvPicPr/>
              <p:nvPr/>
            </p:nvPicPr>
            <p:blipFill>
              <a:blip r:embed="rId3"/>
              <a:stretch>
                <a:fillRect/>
              </a:stretch>
            </p:blipFill>
            <p:spPr>
              <a:xfrm>
                <a:off x="1293127" y="1604743"/>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DAD09C8B-F56F-404A-9D08-D6648EF1C6BF}"/>
                  </a:ext>
                </a:extLst>
              </p14:cNvPr>
              <p14:cNvContentPartPr/>
              <p14:nvPr/>
            </p14:nvContentPartPr>
            <p14:xfrm>
              <a:off x="1487185" y="1970141"/>
              <a:ext cx="9525" cy="9525"/>
            </p14:xfrm>
          </p:contentPart>
        </mc:Choice>
        <mc:Fallback xmlns="">
          <p:pic>
            <p:nvPicPr>
              <p:cNvPr id="5" name="Ink 4">
                <a:extLst>
                  <a:ext uri="{FF2B5EF4-FFF2-40B4-BE49-F238E27FC236}">
                    <a16:creationId xmlns:a16="http://schemas.microsoft.com/office/drawing/2014/main" id="{DAD09C8B-F56F-404A-9D08-D6648EF1C6BF}"/>
                  </a:ext>
                </a:extLst>
              </p:cNvPr>
              <p:cNvPicPr/>
              <p:nvPr/>
            </p:nvPicPr>
            <p:blipFill>
              <a:blip r:embed="rId3"/>
              <a:stretch>
                <a:fillRect/>
              </a:stretch>
            </p:blipFill>
            <p:spPr>
              <a:xfrm>
                <a:off x="1020460" y="1503416"/>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2659793E-FF62-48F5-A717-B1122B520C9E}"/>
                  </a:ext>
                </a:extLst>
              </p14:cNvPr>
              <p14:cNvContentPartPr/>
              <p14:nvPr/>
            </p14:nvContentPartPr>
            <p14:xfrm>
              <a:off x="1488143" y="1959544"/>
              <a:ext cx="9525" cy="9525"/>
            </p14:xfrm>
          </p:contentPart>
        </mc:Choice>
        <mc:Fallback xmlns="">
          <p:pic>
            <p:nvPicPr>
              <p:cNvPr id="6" name="Ink 5">
                <a:extLst>
                  <a:ext uri="{FF2B5EF4-FFF2-40B4-BE49-F238E27FC236}">
                    <a16:creationId xmlns:a16="http://schemas.microsoft.com/office/drawing/2014/main" id="{2659793E-FF62-48F5-A717-B1122B520C9E}"/>
                  </a:ext>
                </a:extLst>
              </p:cNvPr>
              <p:cNvPicPr/>
              <p:nvPr/>
            </p:nvPicPr>
            <p:blipFill>
              <a:blip r:embed="rId6"/>
              <a:stretch>
                <a:fillRect/>
              </a:stretch>
            </p:blipFill>
            <p:spPr>
              <a:xfrm>
                <a:off x="1468299" y="1943986"/>
                <a:ext cx="48816" cy="40958"/>
              </a:xfrm>
              <a:prstGeom prst="rect">
                <a:avLst/>
              </a:prstGeom>
            </p:spPr>
          </p:pic>
        </mc:Fallback>
      </mc:AlternateContent>
      <p:sp>
        <p:nvSpPr>
          <p:cNvPr id="7" name="Text Placeholder 1">
            <a:extLst>
              <a:ext uri="{FF2B5EF4-FFF2-40B4-BE49-F238E27FC236}">
                <a16:creationId xmlns:a16="http://schemas.microsoft.com/office/drawing/2014/main" id="{36D824EE-301F-A741-8D56-34CF692E5056}"/>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cxnSp>
        <p:nvCxnSpPr>
          <p:cNvPr id="11" name="Straight Connector 10">
            <a:extLst>
              <a:ext uri="{FF2B5EF4-FFF2-40B4-BE49-F238E27FC236}">
                <a16:creationId xmlns:a16="http://schemas.microsoft.com/office/drawing/2014/main" id="{2D7C86B1-1E40-E54C-BAB8-548D582570FA}"/>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9" name="Text Placeholder 1">
            <a:extLst>
              <a:ext uri="{FF2B5EF4-FFF2-40B4-BE49-F238E27FC236}">
                <a16:creationId xmlns:a16="http://schemas.microsoft.com/office/drawing/2014/main" id="{AF3ACB1E-EE9E-4109-B8C8-03C6E4A0E76A}"/>
              </a:ext>
            </a:extLst>
          </p:cNvPr>
          <p:cNvSpPr txBox="1">
            <a:spLocks/>
          </p:cNvSpPr>
          <p:nvPr/>
        </p:nvSpPr>
        <p:spPr>
          <a:xfrm>
            <a:off x="697775" y="1322703"/>
            <a:ext cx="7654487" cy="9884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a:solidFill>
                  <a:srgbClr val="EE7145"/>
                </a:solidFill>
                <a:latin typeface="Effra" panose="020B0606080202020204" pitchFamily="34" charset="77"/>
              </a:rPr>
              <a:t>Part of the process</a:t>
            </a:r>
            <a:endParaRPr lang="en-US" sz="5400" dirty="0">
              <a:solidFill>
                <a:srgbClr val="EE7145"/>
              </a:solidFill>
              <a:latin typeface="Effra" panose="020B0606080202020204" pitchFamily="34" charset="77"/>
            </a:endParaRPr>
          </a:p>
          <a:p>
            <a:pPr marL="0" indent="0">
              <a:buFont typeface="Arial" panose="020B0604020202020204" pitchFamily="34" charset="0"/>
              <a:buNone/>
            </a:pPr>
            <a:endParaRPr lang="en-US" sz="1800" dirty="0">
              <a:solidFill>
                <a:srgbClr val="EE7145"/>
              </a:solidFill>
              <a:latin typeface="Effra" panose="020B0606080202020204" pitchFamily="34" charset="77"/>
            </a:endParaRPr>
          </a:p>
        </p:txBody>
      </p:sp>
      <p:graphicFrame>
        <p:nvGraphicFramePr>
          <p:cNvPr id="10" name="Content Placeholder 3">
            <a:extLst>
              <a:ext uri="{FF2B5EF4-FFF2-40B4-BE49-F238E27FC236}">
                <a16:creationId xmlns:a16="http://schemas.microsoft.com/office/drawing/2014/main" id="{903AB112-0F63-431D-B1D5-365A509ED70A}"/>
              </a:ext>
            </a:extLst>
          </p:cNvPr>
          <p:cNvGraphicFramePr>
            <a:graphicFrameLocks/>
          </p:cNvGraphicFramePr>
          <p:nvPr>
            <p:extLst>
              <p:ext uri="{D42A27DB-BD31-4B8C-83A1-F6EECF244321}">
                <p14:modId xmlns:p14="http://schemas.microsoft.com/office/powerpoint/2010/main" val="1848413576"/>
              </p:ext>
            </p:extLst>
          </p:nvPr>
        </p:nvGraphicFramePr>
        <p:xfrm>
          <a:off x="1487185" y="2357638"/>
          <a:ext cx="9499984" cy="25010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0983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E6ACDC6C-44EF-427E-BA30-D6FB604885F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dgm id="{86C7CF7F-DB07-4F13-97F3-87E095D87BC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graphicEl>
                                              <a:dgm id="{286D51D9-4F3E-42FA-8A48-2ED3B1FA5A7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graphicEl>
                                              <a:dgm id="{E4E9AF01-CF8D-475C-9805-F928D2CFC05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graphicEl>
                                              <a:dgm id="{7E607E3F-660D-4F3E-9279-7DB66978721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77321B75-AC1A-40E3-A07A-DB9C55C2D196}"/>
                  </a:ext>
                </a:extLst>
              </p14:cNvPr>
              <p14:cNvContentPartPr/>
              <p14:nvPr/>
            </p14:nvContentPartPr>
            <p14:xfrm>
              <a:off x="1769377" y="2080993"/>
              <a:ext cx="9525" cy="9525"/>
            </p14:xfrm>
          </p:contentPart>
        </mc:Choice>
        <mc:Fallback xmlns="">
          <p:pic>
            <p:nvPicPr>
              <p:cNvPr id="3" name="Ink 2">
                <a:extLst>
                  <a:ext uri="{FF2B5EF4-FFF2-40B4-BE49-F238E27FC236}">
                    <a16:creationId xmlns:a16="http://schemas.microsoft.com/office/drawing/2014/main" id="{77321B75-AC1A-40E3-A07A-DB9C55C2D196}"/>
                  </a:ext>
                </a:extLst>
              </p:cNvPr>
              <p:cNvPicPr/>
              <p:nvPr/>
            </p:nvPicPr>
            <p:blipFill>
              <a:blip r:embed="rId3"/>
              <a:stretch>
                <a:fillRect/>
              </a:stretch>
            </p:blipFill>
            <p:spPr>
              <a:xfrm>
                <a:off x="1293127" y="1604743"/>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DAD09C8B-F56F-404A-9D08-D6648EF1C6BF}"/>
                  </a:ext>
                </a:extLst>
              </p14:cNvPr>
              <p14:cNvContentPartPr/>
              <p14:nvPr/>
            </p14:nvContentPartPr>
            <p14:xfrm>
              <a:off x="1487185" y="1970141"/>
              <a:ext cx="9525" cy="9525"/>
            </p14:xfrm>
          </p:contentPart>
        </mc:Choice>
        <mc:Fallback xmlns="">
          <p:pic>
            <p:nvPicPr>
              <p:cNvPr id="5" name="Ink 4">
                <a:extLst>
                  <a:ext uri="{FF2B5EF4-FFF2-40B4-BE49-F238E27FC236}">
                    <a16:creationId xmlns:a16="http://schemas.microsoft.com/office/drawing/2014/main" id="{DAD09C8B-F56F-404A-9D08-D6648EF1C6BF}"/>
                  </a:ext>
                </a:extLst>
              </p:cNvPr>
              <p:cNvPicPr/>
              <p:nvPr/>
            </p:nvPicPr>
            <p:blipFill>
              <a:blip r:embed="rId3"/>
              <a:stretch>
                <a:fillRect/>
              </a:stretch>
            </p:blipFill>
            <p:spPr>
              <a:xfrm>
                <a:off x="1020460" y="1503416"/>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2659793E-FF62-48F5-A717-B1122B520C9E}"/>
                  </a:ext>
                </a:extLst>
              </p14:cNvPr>
              <p14:cNvContentPartPr/>
              <p14:nvPr/>
            </p14:nvContentPartPr>
            <p14:xfrm>
              <a:off x="1488143" y="1959544"/>
              <a:ext cx="9525" cy="9525"/>
            </p14:xfrm>
          </p:contentPart>
        </mc:Choice>
        <mc:Fallback xmlns="">
          <p:pic>
            <p:nvPicPr>
              <p:cNvPr id="6" name="Ink 5">
                <a:extLst>
                  <a:ext uri="{FF2B5EF4-FFF2-40B4-BE49-F238E27FC236}">
                    <a16:creationId xmlns:a16="http://schemas.microsoft.com/office/drawing/2014/main" id="{2659793E-FF62-48F5-A717-B1122B520C9E}"/>
                  </a:ext>
                </a:extLst>
              </p:cNvPr>
              <p:cNvPicPr/>
              <p:nvPr/>
            </p:nvPicPr>
            <p:blipFill>
              <a:blip r:embed="rId6"/>
              <a:stretch>
                <a:fillRect/>
              </a:stretch>
            </p:blipFill>
            <p:spPr>
              <a:xfrm>
                <a:off x="1468299" y="1943986"/>
                <a:ext cx="48816" cy="40958"/>
              </a:xfrm>
              <a:prstGeom prst="rect">
                <a:avLst/>
              </a:prstGeom>
            </p:spPr>
          </p:pic>
        </mc:Fallback>
      </mc:AlternateContent>
      <p:cxnSp>
        <p:nvCxnSpPr>
          <p:cNvPr id="11" name="Straight Connector 10">
            <a:extLst>
              <a:ext uri="{FF2B5EF4-FFF2-40B4-BE49-F238E27FC236}">
                <a16:creationId xmlns:a16="http://schemas.microsoft.com/office/drawing/2014/main" id="{2D7C86B1-1E40-E54C-BAB8-548D582570FA}"/>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EEE19C5-0E91-4CE4-AF22-AE679332A4EA}"/>
              </a:ext>
            </a:extLst>
          </p:cNvPr>
          <p:cNvSpPr txBox="1"/>
          <p:nvPr/>
        </p:nvSpPr>
        <p:spPr>
          <a:xfrm>
            <a:off x="1134173" y="2317975"/>
            <a:ext cx="9528018" cy="3231654"/>
          </a:xfrm>
          <a:prstGeom prst="rect">
            <a:avLst/>
          </a:prstGeom>
          <a:noFill/>
        </p:spPr>
        <p:txBody>
          <a:bodyPr wrap="square" rtlCol="0">
            <a:spAutoFit/>
          </a:bodyPr>
          <a:lstStyle/>
          <a:p>
            <a:pPr marL="457200" indent="-457200">
              <a:buClr>
                <a:srgbClr val="EE7145"/>
              </a:buClr>
              <a:buFont typeface="Arial" panose="020B0604020202020204" pitchFamily="34" charset="0"/>
              <a:buChar char="•"/>
            </a:pPr>
            <a:r>
              <a:rPr lang="en-GB" sz="2800" dirty="0">
                <a:latin typeface="Effra" panose="020B0606080202020204"/>
              </a:rPr>
              <a:t>Your research is helping change your teaching practice and that of others, too.</a:t>
            </a:r>
          </a:p>
          <a:p>
            <a:pPr marL="457200" indent="-457200">
              <a:buClr>
                <a:srgbClr val="EE7145"/>
              </a:buClr>
              <a:buFont typeface="Arial" panose="020B0604020202020204" pitchFamily="34" charset="0"/>
              <a:buChar char="•"/>
            </a:pPr>
            <a:r>
              <a:rPr lang="en-GB" sz="2800" dirty="0">
                <a:latin typeface="Effra" panose="020B0606080202020204"/>
              </a:rPr>
              <a:t>The better it is written, the more it can effect change</a:t>
            </a:r>
          </a:p>
          <a:p>
            <a:pPr marL="457200" indent="-457200">
              <a:buClr>
                <a:srgbClr val="EE7145"/>
              </a:buClr>
              <a:buFont typeface="Arial" panose="020B0604020202020204" pitchFamily="34" charset="0"/>
              <a:buChar char="•"/>
            </a:pPr>
            <a:r>
              <a:rPr lang="en-GB" sz="2800" dirty="0">
                <a:latin typeface="Effra" panose="020B0606080202020204"/>
              </a:rPr>
              <a:t>We are not aiming for perfection – just a clear explanation of what you did and what you found.</a:t>
            </a:r>
          </a:p>
          <a:p>
            <a:pPr marL="457200" indent="-457200">
              <a:buClr>
                <a:srgbClr val="EE7145"/>
              </a:buClr>
              <a:buFont typeface="Arial" panose="020B0604020202020204" pitchFamily="34" charset="0"/>
              <a:buChar char="•"/>
            </a:pPr>
            <a:r>
              <a:rPr lang="en-GB" sz="2800" dirty="0">
                <a:latin typeface="Effra" panose="020B0606080202020204"/>
              </a:rPr>
              <a:t>All improvements to your text are welcome!</a:t>
            </a:r>
          </a:p>
          <a:p>
            <a:pPr>
              <a:buClr>
                <a:srgbClr val="EE7145"/>
              </a:buClr>
            </a:pPr>
            <a:endParaRPr lang="en-GB" sz="3600" dirty="0">
              <a:latin typeface="Effra" panose="020B0606080202020204"/>
            </a:endParaRPr>
          </a:p>
        </p:txBody>
      </p:sp>
      <p:sp>
        <p:nvSpPr>
          <p:cNvPr id="9" name="Text Placeholder 1">
            <a:extLst>
              <a:ext uri="{FF2B5EF4-FFF2-40B4-BE49-F238E27FC236}">
                <a16:creationId xmlns:a16="http://schemas.microsoft.com/office/drawing/2014/main" id="{AF3ACB1E-EE9E-4109-B8C8-03C6E4A0E76A}"/>
              </a:ext>
            </a:extLst>
          </p:cNvPr>
          <p:cNvSpPr txBox="1">
            <a:spLocks/>
          </p:cNvSpPr>
          <p:nvPr/>
        </p:nvSpPr>
        <p:spPr>
          <a:xfrm>
            <a:off x="697775" y="1322703"/>
            <a:ext cx="6517063" cy="9884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a:solidFill>
                  <a:srgbClr val="EE7145"/>
                </a:solidFill>
                <a:latin typeface="Effra" panose="020B0606080202020204" pitchFamily="34" charset="77"/>
              </a:rPr>
              <a:t>Key takeaways</a:t>
            </a:r>
            <a:endParaRPr lang="en-US" sz="5400" dirty="0">
              <a:solidFill>
                <a:srgbClr val="EE7145"/>
              </a:solidFill>
              <a:latin typeface="Effra" panose="020B0606080202020204" pitchFamily="34" charset="77"/>
            </a:endParaRPr>
          </a:p>
          <a:p>
            <a:pPr marL="0" indent="0">
              <a:buFont typeface="Arial" panose="020B0604020202020204" pitchFamily="34" charset="0"/>
              <a:buNone/>
            </a:pPr>
            <a:endParaRPr lang="en-US" sz="1800" dirty="0">
              <a:solidFill>
                <a:srgbClr val="EE7145"/>
              </a:solidFill>
              <a:latin typeface="Effra" panose="020B0606080202020204" pitchFamily="34" charset="77"/>
            </a:endParaRPr>
          </a:p>
        </p:txBody>
      </p:sp>
      <p:sp>
        <p:nvSpPr>
          <p:cNvPr id="10" name="Text Placeholder 1">
            <a:extLst>
              <a:ext uri="{FF2B5EF4-FFF2-40B4-BE49-F238E27FC236}">
                <a16:creationId xmlns:a16="http://schemas.microsoft.com/office/drawing/2014/main" id="{60EA87CF-9BBB-4589-87F0-B5FC86027FF3}"/>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spTree>
    <p:extLst>
      <p:ext uri="{BB962C8B-B14F-4D97-AF65-F5344CB8AC3E}">
        <p14:creationId xmlns:p14="http://schemas.microsoft.com/office/powerpoint/2010/main" val="1910635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77321B75-AC1A-40E3-A07A-DB9C55C2D196}"/>
                  </a:ext>
                </a:extLst>
              </p14:cNvPr>
              <p14:cNvContentPartPr/>
              <p14:nvPr/>
            </p14:nvContentPartPr>
            <p14:xfrm>
              <a:off x="1769377" y="2080993"/>
              <a:ext cx="9525" cy="9525"/>
            </p14:xfrm>
          </p:contentPart>
        </mc:Choice>
        <mc:Fallback xmlns="">
          <p:pic>
            <p:nvPicPr>
              <p:cNvPr id="3" name="Ink 2">
                <a:extLst>
                  <a:ext uri="{FF2B5EF4-FFF2-40B4-BE49-F238E27FC236}">
                    <a16:creationId xmlns:a16="http://schemas.microsoft.com/office/drawing/2014/main" id="{77321B75-AC1A-40E3-A07A-DB9C55C2D196}"/>
                  </a:ext>
                </a:extLst>
              </p:cNvPr>
              <p:cNvPicPr/>
              <p:nvPr/>
            </p:nvPicPr>
            <p:blipFill>
              <a:blip r:embed="rId3"/>
              <a:stretch>
                <a:fillRect/>
              </a:stretch>
            </p:blipFill>
            <p:spPr>
              <a:xfrm>
                <a:off x="1293127" y="1604743"/>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DAD09C8B-F56F-404A-9D08-D6648EF1C6BF}"/>
                  </a:ext>
                </a:extLst>
              </p14:cNvPr>
              <p14:cNvContentPartPr/>
              <p14:nvPr/>
            </p14:nvContentPartPr>
            <p14:xfrm>
              <a:off x="1487185" y="1970141"/>
              <a:ext cx="9525" cy="9525"/>
            </p14:xfrm>
          </p:contentPart>
        </mc:Choice>
        <mc:Fallback xmlns="">
          <p:pic>
            <p:nvPicPr>
              <p:cNvPr id="5" name="Ink 4">
                <a:extLst>
                  <a:ext uri="{FF2B5EF4-FFF2-40B4-BE49-F238E27FC236}">
                    <a16:creationId xmlns:a16="http://schemas.microsoft.com/office/drawing/2014/main" id="{DAD09C8B-F56F-404A-9D08-D6648EF1C6BF}"/>
                  </a:ext>
                </a:extLst>
              </p:cNvPr>
              <p:cNvPicPr/>
              <p:nvPr/>
            </p:nvPicPr>
            <p:blipFill>
              <a:blip r:embed="rId3"/>
              <a:stretch>
                <a:fillRect/>
              </a:stretch>
            </p:blipFill>
            <p:spPr>
              <a:xfrm>
                <a:off x="1020460" y="1503416"/>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2659793E-FF62-48F5-A717-B1122B520C9E}"/>
                  </a:ext>
                </a:extLst>
              </p14:cNvPr>
              <p14:cNvContentPartPr/>
              <p14:nvPr/>
            </p14:nvContentPartPr>
            <p14:xfrm>
              <a:off x="1488143" y="1959544"/>
              <a:ext cx="9525" cy="9525"/>
            </p14:xfrm>
          </p:contentPart>
        </mc:Choice>
        <mc:Fallback xmlns="">
          <p:pic>
            <p:nvPicPr>
              <p:cNvPr id="6" name="Ink 5">
                <a:extLst>
                  <a:ext uri="{FF2B5EF4-FFF2-40B4-BE49-F238E27FC236}">
                    <a16:creationId xmlns:a16="http://schemas.microsoft.com/office/drawing/2014/main" id="{2659793E-FF62-48F5-A717-B1122B520C9E}"/>
                  </a:ext>
                </a:extLst>
              </p:cNvPr>
              <p:cNvPicPr/>
              <p:nvPr/>
            </p:nvPicPr>
            <p:blipFill>
              <a:blip r:embed="rId6"/>
              <a:stretch>
                <a:fillRect/>
              </a:stretch>
            </p:blipFill>
            <p:spPr>
              <a:xfrm>
                <a:off x="1468299" y="1943986"/>
                <a:ext cx="48816" cy="40958"/>
              </a:xfrm>
              <a:prstGeom prst="rect">
                <a:avLst/>
              </a:prstGeom>
            </p:spPr>
          </p:pic>
        </mc:Fallback>
      </mc:AlternateContent>
      <p:cxnSp>
        <p:nvCxnSpPr>
          <p:cNvPr id="11" name="Straight Connector 10">
            <a:extLst>
              <a:ext uri="{FF2B5EF4-FFF2-40B4-BE49-F238E27FC236}">
                <a16:creationId xmlns:a16="http://schemas.microsoft.com/office/drawing/2014/main" id="{2D7C86B1-1E40-E54C-BAB8-548D582570FA}"/>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EEE19C5-0E91-4CE4-AF22-AE679332A4EA}"/>
              </a:ext>
            </a:extLst>
          </p:cNvPr>
          <p:cNvSpPr txBox="1"/>
          <p:nvPr/>
        </p:nvSpPr>
        <p:spPr>
          <a:xfrm>
            <a:off x="1134173" y="2317975"/>
            <a:ext cx="9528018" cy="3293209"/>
          </a:xfrm>
          <a:prstGeom prst="rect">
            <a:avLst/>
          </a:prstGeom>
          <a:noFill/>
        </p:spPr>
        <p:txBody>
          <a:bodyPr wrap="square" rtlCol="0">
            <a:spAutoFit/>
          </a:bodyPr>
          <a:lstStyle/>
          <a:p>
            <a:pPr marL="514350" indent="-514350">
              <a:buClr>
                <a:srgbClr val="EE7145"/>
              </a:buClr>
              <a:buAutoNum type="arabicPeriod"/>
            </a:pPr>
            <a:r>
              <a:rPr lang="en-GB" sz="2800" b="1" dirty="0">
                <a:latin typeface="Effra" panose="020B0606080202020204"/>
              </a:rPr>
              <a:t>What makes written text better or worse?</a:t>
            </a:r>
          </a:p>
          <a:p>
            <a:pPr marL="514350" indent="-514350">
              <a:buClr>
                <a:srgbClr val="EE7145"/>
              </a:buClr>
              <a:buAutoNum type="arabicPeriod"/>
            </a:pPr>
            <a:r>
              <a:rPr lang="en-GB" sz="2800" b="1" dirty="0">
                <a:latin typeface="Effra" panose="020B0606080202020204"/>
              </a:rPr>
              <a:t>Planning.  </a:t>
            </a:r>
            <a:r>
              <a:rPr lang="en-GB" sz="2800" dirty="0">
                <a:latin typeface="Effra" panose="020B0606080202020204"/>
              </a:rPr>
              <a:t>Making the most of your key points.</a:t>
            </a:r>
          </a:p>
          <a:p>
            <a:pPr marL="457200" indent="-457200">
              <a:buClr>
                <a:srgbClr val="EE7145"/>
              </a:buClr>
              <a:buAutoNum type="arabicPeriod"/>
            </a:pPr>
            <a:r>
              <a:rPr lang="en-GB" sz="2800" b="1" dirty="0">
                <a:latin typeface="Effra" panose="020B0606080202020204"/>
              </a:rPr>
              <a:t>Paragraphs.  </a:t>
            </a:r>
            <a:r>
              <a:rPr lang="en-GB" sz="2800" dirty="0">
                <a:latin typeface="Effra" panose="020B0606080202020204"/>
              </a:rPr>
              <a:t>Creating powerful paragraphs.</a:t>
            </a:r>
          </a:p>
          <a:p>
            <a:pPr marL="457200" indent="-457200">
              <a:buClr>
                <a:srgbClr val="EE7145"/>
              </a:buClr>
              <a:buAutoNum type="arabicPeriod"/>
            </a:pPr>
            <a:r>
              <a:rPr lang="en-GB" sz="2800" b="1" dirty="0">
                <a:latin typeface="Effra" panose="020B0606080202020204"/>
              </a:rPr>
              <a:t>Data.</a:t>
            </a:r>
            <a:r>
              <a:rPr lang="en-GB" sz="2800" dirty="0">
                <a:latin typeface="Effra" panose="020B0606080202020204"/>
              </a:rPr>
              <a:t>  Using data and charts in your research report.</a:t>
            </a:r>
          </a:p>
          <a:p>
            <a:pPr marL="457200" indent="-457200">
              <a:buClr>
                <a:srgbClr val="EE7145"/>
              </a:buClr>
              <a:buAutoNum type="arabicPeriod"/>
            </a:pPr>
            <a:r>
              <a:rPr lang="en-GB" sz="2800" b="1" dirty="0">
                <a:latin typeface="Effra" panose="020B0606080202020204"/>
              </a:rPr>
              <a:t>Editing.</a:t>
            </a:r>
            <a:r>
              <a:rPr lang="en-GB" sz="2800" dirty="0">
                <a:latin typeface="Effra" panose="020B0606080202020204"/>
              </a:rPr>
              <a:t> Tips and techniques.</a:t>
            </a:r>
          </a:p>
          <a:p>
            <a:pPr marL="457200" indent="-457200">
              <a:buAutoNum type="arabicPeriod"/>
            </a:pPr>
            <a:endParaRPr lang="en-GB" sz="3200" dirty="0">
              <a:latin typeface="Effra" panose="020B0606080202020204"/>
            </a:endParaRPr>
          </a:p>
          <a:p>
            <a:pPr>
              <a:buClr>
                <a:srgbClr val="EE7145"/>
              </a:buClr>
            </a:pPr>
            <a:endParaRPr lang="en-GB" sz="3600" dirty="0">
              <a:latin typeface="Effra" panose="020B0606080202020204"/>
            </a:endParaRPr>
          </a:p>
        </p:txBody>
      </p:sp>
      <p:sp>
        <p:nvSpPr>
          <p:cNvPr id="9" name="Text Placeholder 1">
            <a:extLst>
              <a:ext uri="{FF2B5EF4-FFF2-40B4-BE49-F238E27FC236}">
                <a16:creationId xmlns:a16="http://schemas.microsoft.com/office/drawing/2014/main" id="{AF3ACB1E-EE9E-4109-B8C8-03C6E4A0E76A}"/>
              </a:ext>
            </a:extLst>
          </p:cNvPr>
          <p:cNvSpPr txBox="1">
            <a:spLocks/>
          </p:cNvSpPr>
          <p:nvPr/>
        </p:nvSpPr>
        <p:spPr>
          <a:xfrm>
            <a:off x="697775" y="1322703"/>
            <a:ext cx="6517063" cy="9884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dirty="0">
                <a:solidFill>
                  <a:srgbClr val="EE7145"/>
                </a:solidFill>
                <a:latin typeface="Effra" panose="020B0606080202020204" pitchFamily="34" charset="77"/>
              </a:rPr>
              <a:t>Session structure</a:t>
            </a:r>
            <a:endParaRPr lang="en-US" sz="5400" dirty="0">
              <a:solidFill>
                <a:srgbClr val="EE7145"/>
              </a:solidFill>
              <a:latin typeface="Effra" panose="020B0606080202020204" pitchFamily="34" charset="77"/>
            </a:endParaRPr>
          </a:p>
          <a:p>
            <a:pPr marL="0" indent="0">
              <a:buFont typeface="Arial" panose="020B0604020202020204" pitchFamily="34" charset="0"/>
              <a:buNone/>
            </a:pPr>
            <a:endParaRPr lang="en-US" sz="1800" dirty="0">
              <a:solidFill>
                <a:srgbClr val="EE7145"/>
              </a:solidFill>
              <a:latin typeface="Effra" panose="020B0606080202020204" pitchFamily="34" charset="77"/>
            </a:endParaRPr>
          </a:p>
        </p:txBody>
      </p:sp>
      <p:sp>
        <p:nvSpPr>
          <p:cNvPr id="10" name="Text Placeholder 1">
            <a:extLst>
              <a:ext uri="{FF2B5EF4-FFF2-40B4-BE49-F238E27FC236}">
                <a16:creationId xmlns:a16="http://schemas.microsoft.com/office/drawing/2014/main" id="{52D7A5AA-0A6A-4DBA-A610-BA4971D2BE89}"/>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spTree>
    <p:extLst>
      <p:ext uri="{BB962C8B-B14F-4D97-AF65-F5344CB8AC3E}">
        <p14:creationId xmlns:p14="http://schemas.microsoft.com/office/powerpoint/2010/main" val="2597634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881C5-BD8F-40BC-8824-F278B564DD19}"/>
              </a:ext>
            </a:extLst>
          </p:cNvPr>
          <p:cNvSpPr>
            <a:spLocks noGrp="1"/>
          </p:cNvSpPr>
          <p:nvPr>
            <p:ph type="title"/>
          </p:nvPr>
        </p:nvSpPr>
        <p:spPr>
          <a:xfrm>
            <a:off x="874999" y="1095969"/>
            <a:ext cx="10241280" cy="1234440"/>
          </a:xfrm>
        </p:spPr>
        <p:txBody>
          <a:bodyPr/>
          <a:lstStyle/>
          <a:p>
            <a:r>
              <a:rPr lang="en-GB" sz="5400" b="1" dirty="0">
                <a:solidFill>
                  <a:srgbClr val="EE7145"/>
                </a:solidFill>
                <a:latin typeface="Effra" panose="020B0606080202020204"/>
              </a:rPr>
              <a:t>What makes written text better or worse?</a:t>
            </a:r>
          </a:p>
        </p:txBody>
      </p:sp>
      <p:sp>
        <p:nvSpPr>
          <p:cNvPr id="3" name="Content Placeholder 2">
            <a:extLst>
              <a:ext uri="{FF2B5EF4-FFF2-40B4-BE49-F238E27FC236}">
                <a16:creationId xmlns:a16="http://schemas.microsoft.com/office/drawing/2014/main" id="{9B8161B4-8538-41B6-9F1C-070E1C88F1E1}"/>
              </a:ext>
            </a:extLst>
          </p:cNvPr>
          <p:cNvSpPr>
            <a:spLocks noGrp="1"/>
          </p:cNvSpPr>
          <p:nvPr>
            <p:ph idx="1"/>
          </p:nvPr>
        </p:nvSpPr>
        <p:spPr>
          <a:xfrm>
            <a:off x="874999" y="2698398"/>
            <a:ext cx="10241280" cy="4816984"/>
          </a:xfrm>
        </p:spPr>
        <p:txBody>
          <a:bodyPr>
            <a:normAutofit/>
          </a:bodyPr>
          <a:lstStyle/>
          <a:p>
            <a:pPr marL="0" indent="0">
              <a:buNone/>
            </a:pPr>
            <a:r>
              <a:rPr lang="en-US" sz="2800" dirty="0">
                <a:latin typeface="Effra" panose="020B0606080202020204"/>
              </a:rPr>
              <a:t>While the relevant legislation and government targets are directed towards the equal treatment of pupils, regardless of their level of ability or particular need, and the local authority is positively promoting inclusion, there was unease noted in the review, illustrated largely in admission data, that some vulnerable children were disadvantaged, including being refused entry, by schools’ policies</a:t>
            </a:r>
          </a:p>
        </p:txBody>
      </p:sp>
      <p:sp>
        <p:nvSpPr>
          <p:cNvPr id="4" name="Text Placeholder 1">
            <a:extLst>
              <a:ext uri="{FF2B5EF4-FFF2-40B4-BE49-F238E27FC236}">
                <a16:creationId xmlns:a16="http://schemas.microsoft.com/office/drawing/2014/main" id="{F01F3A60-7FE5-4907-AE7B-AC85C80D538E}"/>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cxnSp>
        <p:nvCxnSpPr>
          <p:cNvPr id="5" name="Straight Connector 4">
            <a:extLst>
              <a:ext uri="{FF2B5EF4-FFF2-40B4-BE49-F238E27FC236}">
                <a16:creationId xmlns:a16="http://schemas.microsoft.com/office/drawing/2014/main" id="{34724D48-159A-48B7-9C4A-A077336AC851}"/>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82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881C5-BD8F-40BC-8824-F278B564DD19}"/>
              </a:ext>
            </a:extLst>
          </p:cNvPr>
          <p:cNvSpPr>
            <a:spLocks noGrp="1"/>
          </p:cNvSpPr>
          <p:nvPr>
            <p:ph type="title"/>
          </p:nvPr>
        </p:nvSpPr>
        <p:spPr>
          <a:xfrm>
            <a:off x="874999" y="1095969"/>
            <a:ext cx="10241280" cy="1234440"/>
          </a:xfrm>
        </p:spPr>
        <p:txBody>
          <a:bodyPr/>
          <a:lstStyle/>
          <a:p>
            <a:r>
              <a:rPr lang="en-GB" sz="5400" b="1" dirty="0">
                <a:solidFill>
                  <a:srgbClr val="EE7145"/>
                </a:solidFill>
                <a:latin typeface="Effra" panose="020B0606080202020204"/>
              </a:rPr>
              <a:t>What makes written text better or worse?</a:t>
            </a:r>
          </a:p>
        </p:txBody>
      </p:sp>
      <p:sp>
        <p:nvSpPr>
          <p:cNvPr id="3" name="Content Placeholder 2">
            <a:extLst>
              <a:ext uri="{FF2B5EF4-FFF2-40B4-BE49-F238E27FC236}">
                <a16:creationId xmlns:a16="http://schemas.microsoft.com/office/drawing/2014/main" id="{9B8161B4-8538-41B6-9F1C-070E1C88F1E1}"/>
              </a:ext>
            </a:extLst>
          </p:cNvPr>
          <p:cNvSpPr>
            <a:spLocks noGrp="1"/>
          </p:cNvSpPr>
          <p:nvPr>
            <p:ph idx="1"/>
          </p:nvPr>
        </p:nvSpPr>
        <p:spPr>
          <a:xfrm>
            <a:off x="874999" y="2698398"/>
            <a:ext cx="10241280" cy="4816984"/>
          </a:xfrm>
        </p:spPr>
        <p:txBody>
          <a:bodyPr>
            <a:normAutofit/>
          </a:bodyPr>
          <a:lstStyle/>
          <a:p>
            <a:pPr marL="0" indent="0">
              <a:buNone/>
            </a:pPr>
            <a:r>
              <a:rPr lang="en-US" dirty="0">
                <a:latin typeface="Effra" panose="020B0606080202020204"/>
              </a:rPr>
              <a:t>The review found that some children are disadvantaged by school admission and exclusion policies. Evidence for this finding is based on enrolment data, suggesting practice in some schools disregard legislation that ensures access to education for all children. </a:t>
            </a:r>
            <a:endParaRPr lang="en-GB" dirty="0">
              <a:latin typeface="Effra" panose="020B0606080202020204"/>
            </a:endParaRPr>
          </a:p>
          <a:p>
            <a:pPr marL="0" indent="0">
              <a:buNone/>
            </a:pPr>
            <a:endParaRPr lang="en-US" sz="1800" dirty="0"/>
          </a:p>
          <a:p>
            <a:pPr marL="0" indent="0">
              <a:buNone/>
            </a:pPr>
            <a:endParaRPr lang="en-US" sz="1800" dirty="0"/>
          </a:p>
          <a:p>
            <a:pPr marL="0" indent="0">
              <a:buNone/>
            </a:pPr>
            <a:r>
              <a:rPr lang="en-US" sz="1800" dirty="0">
                <a:latin typeface="Effra" panose="020B0606080202020204"/>
              </a:rPr>
              <a:t>While the relevant legislation and government targets are directed towards the equal treatment of pupils, regardless of their level of ability or particular need, and the local authority is positively promoting inclusion, there was unease noted in the review, illustrated largely in admission data, that some vulnerable children were disadvantaged, including being refused entry, by schools’ policies</a:t>
            </a:r>
          </a:p>
          <a:p>
            <a:pPr marL="0" indent="0">
              <a:buNone/>
            </a:pPr>
            <a:endParaRPr lang="en-US" sz="2800" dirty="0"/>
          </a:p>
        </p:txBody>
      </p:sp>
      <p:cxnSp>
        <p:nvCxnSpPr>
          <p:cNvPr id="4" name="Straight Connector 3">
            <a:extLst>
              <a:ext uri="{FF2B5EF4-FFF2-40B4-BE49-F238E27FC236}">
                <a16:creationId xmlns:a16="http://schemas.microsoft.com/office/drawing/2014/main" id="{A86513BA-761E-4335-9224-DFE945E79CA8}"/>
              </a:ext>
            </a:extLst>
          </p:cNvPr>
          <p:cNvCxnSpPr/>
          <p:nvPr/>
        </p:nvCxnSpPr>
        <p:spPr>
          <a:xfrm>
            <a:off x="791942" y="6228878"/>
            <a:ext cx="5720370" cy="0"/>
          </a:xfrm>
          <a:prstGeom prst="line">
            <a:avLst/>
          </a:prstGeom>
          <a:ln>
            <a:solidFill>
              <a:srgbClr val="EE7145"/>
            </a:solidFill>
          </a:ln>
        </p:spPr>
        <p:style>
          <a:lnRef idx="1">
            <a:schemeClr val="accent1"/>
          </a:lnRef>
          <a:fillRef idx="0">
            <a:schemeClr val="accent1"/>
          </a:fillRef>
          <a:effectRef idx="0">
            <a:schemeClr val="accent1"/>
          </a:effectRef>
          <a:fontRef idx="minor">
            <a:schemeClr val="tx1"/>
          </a:fontRef>
        </p:style>
      </p:cxnSp>
      <p:sp>
        <p:nvSpPr>
          <p:cNvPr id="5" name="Text Placeholder 1">
            <a:extLst>
              <a:ext uri="{FF2B5EF4-FFF2-40B4-BE49-F238E27FC236}">
                <a16:creationId xmlns:a16="http://schemas.microsoft.com/office/drawing/2014/main" id="{63F27DA9-D7BC-4823-BECC-30B2359E0D71}"/>
              </a:ext>
            </a:extLst>
          </p:cNvPr>
          <p:cNvSpPr txBox="1">
            <a:spLocks/>
          </p:cNvSpPr>
          <p:nvPr/>
        </p:nvSpPr>
        <p:spPr>
          <a:xfrm>
            <a:off x="791942" y="6275408"/>
            <a:ext cx="10906183" cy="5988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EE7145"/>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1">
                    <a:lumMod val="50000"/>
                  </a:schemeClr>
                </a:solidFill>
                <a:latin typeface="Effra Medium" panose="020B0606080202020204" pitchFamily="34" charset="77"/>
              </a:rPr>
              <a:t>Module 7</a:t>
            </a:r>
            <a:r>
              <a:rPr lang="en-GB" sz="1600" dirty="0">
                <a:solidFill>
                  <a:schemeClr val="bg1">
                    <a:lumMod val="50000"/>
                  </a:schemeClr>
                </a:solidFill>
                <a:latin typeface="Effra Medium" panose="020B0606080202020204" pitchFamily="34" charset="77"/>
              </a:rPr>
              <a:t> – Writing and presenting</a:t>
            </a:r>
          </a:p>
        </p:txBody>
      </p:sp>
    </p:spTree>
    <p:extLst>
      <p:ext uri="{BB962C8B-B14F-4D97-AF65-F5344CB8AC3E}">
        <p14:creationId xmlns:p14="http://schemas.microsoft.com/office/powerpoint/2010/main" val="321468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6031</TotalTime>
  <Words>3492</Words>
  <Application>Microsoft Office PowerPoint</Application>
  <PresentationFormat>Widescreen</PresentationFormat>
  <Paragraphs>243</Paragraphs>
  <Slides>40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Effra</vt:lpstr>
      <vt:lpstr>Effra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makes written text better or worse?</vt:lpstr>
      <vt:lpstr>What makes written text better or worse?</vt:lpstr>
      <vt:lpstr>An example of good writing</vt:lpstr>
      <vt:lpstr>Some key tips to remember</vt:lpstr>
      <vt:lpstr>Review your research</vt:lpstr>
      <vt:lpstr>Getting your planning right is the basis of good writing </vt:lpstr>
      <vt:lpstr>PowerPoint Presentation</vt:lpstr>
      <vt:lpstr>Making the most of your key points</vt:lpstr>
      <vt:lpstr>Creating powerful paragraphs</vt:lpstr>
      <vt:lpstr>Ensure each paragraph contains one idea</vt:lpstr>
      <vt:lpstr>Paragraphs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Reaching conclusions based on evidence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Wilkinson, Hannah F</dc:creator>
  <cp:lastModifiedBy>Isobel Wilson-Cleary</cp:lastModifiedBy>
  <cp:revision>27</cp:revision>
  <dcterms:created xsi:type="dcterms:W3CDTF">2019-07-22T15:03:15Z</dcterms:created>
  <dcterms:modified xsi:type="dcterms:W3CDTF">2021-10-10T10:07:46Z</dcterms:modified>
</cp:coreProperties>
</file>