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6" r:id="rId3"/>
    <p:sldId id="277" r:id="rId4"/>
    <p:sldId id="278" r:id="rId5"/>
    <p:sldId id="279" r:id="rId6"/>
    <p:sldId id="280" r:id="rId7"/>
    <p:sldId id="262" r:id="rId8"/>
    <p:sldId id="304" r:id="rId9"/>
    <p:sldId id="269" r:id="rId10"/>
    <p:sldId id="267" r:id="rId11"/>
    <p:sldId id="268" r:id="rId12"/>
    <p:sldId id="263" r:id="rId13"/>
    <p:sldId id="270" r:id="rId14"/>
    <p:sldId id="27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45"/>
    <a:srgbClr val="70AD4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9" autoAdjust="0"/>
    <p:restoredTop sz="86377"/>
  </p:normalViewPr>
  <p:slideViewPr>
    <p:cSldViewPr snapToGrid="0">
      <p:cViewPr varScale="1">
        <p:scale>
          <a:sx n="54" d="100"/>
          <a:sy n="54" d="100"/>
        </p:scale>
        <p:origin x="82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A31FF-6902-4BC2-AC2D-9FAE430F9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FC8C2-9675-4B26-9660-DB95E2246C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32143-CDB6-4651-B485-F129AED93090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EF56A-29D8-4D73-BF85-E3ED0A360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3A68F-B684-4A81-9FDB-84598A6398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F3149-82EE-4E47-A95F-F2BDB0465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7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3961-A7B9-ED40-9F13-8D2504F7BC2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A2011-699E-114A-9EC8-484B2CEC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A2011-699E-114A-9EC8-484B2CECAA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A2011-699E-114A-9EC8-484B2CECAA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2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1F6C51-4C81-48FC-9488-37D7770DB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298970"/>
            <a:ext cx="10906183" cy="5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2E75B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8CA685-961E-4E72-88D9-27C3671D6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951726"/>
            <a:ext cx="10906182" cy="457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0AD47"/>
                </a:solidFill>
              </a:defRPr>
            </a:lvl1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414F67-9070-47F0-B1EA-5557EBAC2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57" y="1806498"/>
            <a:ext cx="10906125" cy="383865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E75B6"/>
              </a:buClr>
              <a:buNone/>
              <a:defRPr/>
            </a:lvl1pPr>
            <a:lvl2pPr>
              <a:buClr>
                <a:srgbClr val="2E75B6"/>
              </a:buClr>
              <a:defRPr/>
            </a:lvl2pPr>
            <a:lvl3pPr>
              <a:buClr>
                <a:srgbClr val="2E75B6"/>
              </a:buClr>
              <a:defRPr/>
            </a:lvl3pPr>
            <a:lvl4pPr>
              <a:buClr>
                <a:srgbClr val="2E75B6"/>
              </a:buClr>
              <a:defRPr/>
            </a:lvl4pPr>
            <a:lvl5pPr>
              <a:buClr>
                <a:srgbClr val="2E75B6"/>
              </a:buClr>
              <a:defRPr/>
            </a:lvl5pPr>
          </a:lstStyle>
          <a:p>
            <a:pPr lvl="0"/>
            <a:r>
              <a:rPr lang="en-US" dirty="0"/>
              <a:t>Add text here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6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360001"/>
            <a:ext cx="11232000" cy="579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566001"/>
            <a:ext cx="10944000" cy="4572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80000" y="6324594"/>
            <a:ext cx="11232000" cy="396000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77816" y="6324594"/>
            <a:ext cx="2743200" cy="396000"/>
          </a:xfrm>
          <a:prstGeom prst="rect">
            <a:avLst/>
          </a:prstGeom>
        </p:spPr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8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9.xml"/><Relationship Id="rId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12.xml"/><Relationship Id="rId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15.xml"/><Relationship Id="rId4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86BEBC-8EA7-4FD7-9932-875D744F3E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1590" y="2882693"/>
            <a:ext cx="9684009" cy="15419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Presentation template</a:t>
            </a:r>
            <a:endParaRPr lang="en-US" sz="5400" dirty="0">
              <a:solidFill>
                <a:srgbClr val="EE7145"/>
              </a:solidFill>
              <a:latin typeface="Effra" panose="020B0606080202020204" pitchFamily="34" charset="77"/>
            </a:endParaRPr>
          </a:p>
          <a:p>
            <a:pPr marL="0" indent="0">
              <a:buNone/>
            </a:pPr>
            <a:endParaRPr lang="en-US" sz="1800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19EF72B-6D5D-1442-8583-784B5ADE00B2}"/>
              </a:ext>
            </a:extLst>
          </p:cNvPr>
          <p:cNvSpPr txBox="1">
            <a:spLocks/>
          </p:cNvSpPr>
          <p:nvPr/>
        </p:nvSpPr>
        <p:spPr>
          <a:xfrm>
            <a:off x="831591" y="2283887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Effra" panose="020B0606080202020204" pitchFamily="34" charset="77"/>
              </a:rPr>
              <a:t>– Preparing for the conference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65E3385-AB6A-DE41-A9CA-A377A57D93A2}"/>
              </a:ext>
            </a:extLst>
          </p:cNvPr>
          <p:cNvSpPr txBox="1">
            <a:spLocks/>
          </p:cNvSpPr>
          <p:nvPr/>
        </p:nvSpPr>
        <p:spPr>
          <a:xfrm>
            <a:off x="2778068" y="6174909"/>
            <a:ext cx="5220039" cy="330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Effra" panose="020B0606080202020204" pitchFamily="34" charset="77"/>
              </a:rPr>
              <a:t>WORKSHOP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618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A486-9847-4141-9383-4D0493C8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0" y="1044498"/>
            <a:ext cx="10241280" cy="1234440"/>
          </a:xfrm>
        </p:spPr>
        <p:txBody>
          <a:bodyPr/>
          <a:lstStyle/>
          <a:p>
            <a:r>
              <a:rPr lang="en-GB" sz="5400" b="1" dirty="0">
                <a:solidFill>
                  <a:srgbClr val="EE7145"/>
                </a:solidFill>
                <a:latin typeface="Effra" panose="020B0606080202020204"/>
              </a:rPr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59DB8-76FA-4FE2-9C78-A4EFC879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2118731"/>
            <a:ext cx="10241280" cy="3945905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800" i="1" dirty="0">
                <a:latin typeface="Effra" panose="020B0606080202020204"/>
              </a:rPr>
              <a:t>Mention here anything major you have learned from the study. 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976690-40AC-4B67-9D8C-39F25727B0B8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CE403E3-41FA-410F-B601-64B43235AB6E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16715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BB31-1C2F-49C1-98FE-599D19A2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1060834"/>
            <a:ext cx="10241280" cy="1234440"/>
          </a:xfrm>
        </p:spPr>
        <p:txBody>
          <a:bodyPr/>
          <a:lstStyle/>
          <a:p>
            <a:r>
              <a:rPr lang="en-GB" sz="5400" b="1" dirty="0">
                <a:solidFill>
                  <a:srgbClr val="EE7145"/>
                </a:solidFill>
                <a:latin typeface="Effra" panose="020B0606080202020204"/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136C5-B78C-4126-9269-CC93E5C3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6" y="2107617"/>
            <a:ext cx="10241280" cy="3959352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sz="2800" i="1" dirty="0">
                <a:latin typeface="Effra" panose="020B0606080202020204"/>
              </a:rPr>
              <a:t>Recommend something practical, based on your experience and learning, for other teachers – what can they follow in their teaching or in their professional development activities?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AAC21-57BD-4A86-BD1C-6FF792207F0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9B5555A-A1BA-45FA-AB16-B40B8AF1EC5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7093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5C3B-24AD-4031-AF90-68852956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926322"/>
            <a:ext cx="9924585" cy="1234440"/>
          </a:xfrm>
        </p:spPr>
        <p:txBody>
          <a:bodyPr/>
          <a:lstStyle/>
          <a:p>
            <a:r>
              <a:rPr lang="en-GB" sz="5400" b="1" dirty="0">
                <a:solidFill>
                  <a:srgbClr val="EE7145"/>
                </a:solidFill>
                <a:latin typeface="Effra"/>
              </a:rPr>
              <a:t>Conclusion</a:t>
            </a:r>
            <a:endParaRPr lang="en-GB" sz="5400" b="0" dirty="0">
              <a:solidFill>
                <a:srgbClr val="EE7145"/>
              </a:solidFill>
              <a:latin typeface="Effr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037E-B432-4D3B-AC48-6D6B8FFD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2385934"/>
            <a:ext cx="10241280" cy="510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Effra" panose="020B0606080202020204"/>
              </a:rPr>
              <a:t>What is the main conclusion your research has revealed to you?</a:t>
            </a:r>
            <a:endParaRPr lang="en-GB" dirty="0">
              <a:latin typeface="Effra" panose="020B0606080202020204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F27E42-888E-4575-9EBE-44B1852C5F2B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BBD299F-3F22-468E-820D-DDA37F8D7C82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17668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7DDFB-069C-4C22-9132-92795477A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58" y="2012661"/>
            <a:ext cx="10944000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Effra" panose="020B0606080202020204"/>
              </a:rPr>
              <a:t>Action research is a spiral cycle, it does not end so what are the issues or questions that need further investigation and inquiry? </a:t>
            </a:r>
          </a:p>
          <a:p>
            <a:pPr marL="0" indent="0">
              <a:buNone/>
            </a:pPr>
            <a:endParaRPr lang="en-US" dirty="0">
              <a:latin typeface="Effra" panose="020B0606080202020204"/>
            </a:endParaRPr>
          </a:p>
          <a:p>
            <a:pPr marL="0" indent="0">
              <a:buNone/>
            </a:pPr>
            <a:endParaRPr lang="en-GB" dirty="0">
              <a:latin typeface="Effra" panose="020B060608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4B45F-F104-46C9-8E08-6FD0E6E39E1C}"/>
              </a:ext>
            </a:extLst>
          </p:cNvPr>
          <p:cNvSpPr txBox="1"/>
          <p:nvPr/>
        </p:nvSpPr>
        <p:spPr>
          <a:xfrm>
            <a:off x="462058" y="830900"/>
            <a:ext cx="11444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EE7145"/>
                </a:solidFill>
                <a:latin typeface="Effra"/>
              </a:rPr>
              <a:t>Unanswered questions</a:t>
            </a:r>
            <a:endParaRPr lang="en-GB" sz="5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C10DC-51A4-4808-A6B5-72566CC84470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9506F98-7EA3-4BB9-973D-3ADFF905BBAF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142495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A8B5-BAE7-4A41-B127-C0040C66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986698"/>
            <a:ext cx="11232000" cy="579303"/>
          </a:xfrm>
        </p:spPr>
        <p:txBody>
          <a:bodyPr/>
          <a:lstStyle/>
          <a:p>
            <a:r>
              <a:rPr lang="en-GB" sz="5400" b="1" dirty="0">
                <a:solidFill>
                  <a:srgbClr val="EE7145"/>
                </a:solidFill>
                <a:latin typeface="Effra" panose="020B0606080202020204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2A92-1814-425F-8ED5-48D79E59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99" y="1967444"/>
            <a:ext cx="10944000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Effra" panose="020B0606080202020204"/>
              </a:rPr>
              <a:t>You can use pictures of people who helped you to carry out your study if you wish or mention names and thank everyone’s support.  </a:t>
            </a:r>
          </a:p>
          <a:p>
            <a:pPr marL="0" indent="0">
              <a:buNone/>
            </a:pPr>
            <a:endParaRPr lang="en-GB" dirty="0">
              <a:latin typeface="Effra" panose="020B06060802020202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1CEFB2-7E50-4DFA-A2FD-638E5AD932F1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DC7F595-E663-47ED-8777-1531726B96EA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9567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C83E-B1B5-41DE-B04E-7F961B3D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432" y="2550820"/>
            <a:ext cx="3581202" cy="1234440"/>
          </a:xfrm>
        </p:spPr>
        <p:txBody>
          <a:bodyPr/>
          <a:lstStyle/>
          <a:p>
            <a:r>
              <a:rPr lang="en-GB" sz="5400" b="1" dirty="0">
                <a:solidFill>
                  <a:srgbClr val="EE7145"/>
                </a:solidFill>
                <a:latin typeface="Effra" panose="020B0606080202020204"/>
              </a:rPr>
              <a:t>Thank you!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2B0EED-69B5-43E2-9000-6C460908DF73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90E98A2-56F2-4911-B439-1F9590A15F77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25363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F3ACB1E-EE9E-4109-B8C8-03C6E4A0E76A}"/>
              </a:ext>
            </a:extLst>
          </p:cNvPr>
          <p:cNvSpPr txBox="1">
            <a:spLocks/>
          </p:cNvSpPr>
          <p:nvPr/>
        </p:nvSpPr>
        <p:spPr>
          <a:xfrm>
            <a:off x="697776" y="1322703"/>
            <a:ext cx="5596146" cy="988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Title of the study</a:t>
            </a:r>
            <a:endParaRPr lang="en-US" sz="5400" dirty="0">
              <a:solidFill>
                <a:srgbClr val="EE7145"/>
              </a:solidFill>
              <a:latin typeface="Effra" panose="020B0606080202020204" pitchFamily="34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B91413E-F24E-4155-A066-3EB33271E807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28C004-CFB6-4048-8077-D53C78CF01A4}"/>
              </a:ext>
            </a:extLst>
          </p:cNvPr>
          <p:cNvSpPr txBox="1">
            <a:spLocks/>
          </p:cNvSpPr>
          <p:nvPr/>
        </p:nvSpPr>
        <p:spPr>
          <a:xfrm>
            <a:off x="914400" y="2819121"/>
            <a:ext cx="74066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Effra" panose="020B0606080202020204"/>
              </a:rPr>
              <a:t>Name:</a:t>
            </a:r>
          </a:p>
          <a:p>
            <a:pPr marL="0" indent="0">
              <a:buNone/>
            </a:pPr>
            <a:r>
              <a:rPr lang="en-US" b="1" dirty="0">
                <a:latin typeface="Effra" panose="020B0606080202020204"/>
              </a:rPr>
              <a:t>School Name:</a:t>
            </a:r>
          </a:p>
          <a:p>
            <a:pPr marL="0" indent="0">
              <a:buNone/>
            </a:pPr>
            <a:r>
              <a:rPr lang="en-US" b="1" dirty="0">
                <a:latin typeface="Effra" panose="020B0606080202020204"/>
              </a:rPr>
              <a:t>District: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8BAEA-E735-4D17-9DBD-7143274EC43E}"/>
              </a:ext>
            </a:extLst>
          </p:cNvPr>
          <p:cNvSpPr txBox="1"/>
          <p:nvPr/>
        </p:nvSpPr>
        <p:spPr>
          <a:xfrm>
            <a:off x="9331036" y="1572445"/>
            <a:ext cx="1946564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Photo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1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F3ACB1E-EE9E-4109-B8C8-03C6E4A0E76A}"/>
              </a:ext>
            </a:extLst>
          </p:cNvPr>
          <p:cNvSpPr txBox="1">
            <a:spLocks/>
          </p:cNvSpPr>
          <p:nvPr/>
        </p:nvSpPr>
        <p:spPr>
          <a:xfrm>
            <a:off x="697775" y="1322703"/>
            <a:ext cx="10130059" cy="988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Background of the study</a:t>
            </a:r>
            <a:endParaRPr lang="en-US" sz="1800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D308EED-D29D-44DF-9918-6E354A417B10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E8FEC-DD96-426E-90D8-D2AB43AB2C4A}"/>
              </a:ext>
            </a:extLst>
          </p:cNvPr>
          <p:cNvSpPr txBox="1"/>
          <p:nvPr/>
        </p:nvSpPr>
        <p:spPr>
          <a:xfrm>
            <a:off x="890649" y="2493818"/>
            <a:ext cx="95715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Effra" panose="020B0606080202020204"/>
              </a:rPr>
              <a:t>What was the context that motivated you to take up this topic? </a:t>
            </a:r>
          </a:p>
          <a:p>
            <a:r>
              <a:rPr lang="en-US" sz="2800" i="1" dirty="0">
                <a:latin typeface="Effra" panose="020B0606080202020204"/>
              </a:rPr>
              <a:t>Describe the context (briefly, in bullet points) that made you arrive at the research questions.</a:t>
            </a:r>
            <a:endParaRPr lang="en-US" sz="2800" b="1" i="1" dirty="0">
              <a:latin typeface="Effra" panose="020B0606080202020204"/>
              <a:cs typeface="Times New Roman" panose="02020603050405020304" pitchFamily="18" charset="0"/>
            </a:endParaRP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8341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F3ACB1E-EE9E-4109-B8C8-03C6E4A0E76A}"/>
              </a:ext>
            </a:extLst>
          </p:cNvPr>
          <p:cNvSpPr txBox="1">
            <a:spLocks/>
          </p:cNvSpPr>
          <p:nvPr/>
        </p:nvSpPr>
        <p:spPr>
          <a:xfrm>
            <a:off x="697775" y="1322703"/>
            <a:ext cx="7654487" cy="988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Research question</a:t>
            </a:r>
            <a:endParaRPr lang="en-US" sz="5400" dirty="0">
              <a:solidFill>
                <a:srgbClr val="EE7145"/>
              </a:solidFill>
              <a:latin typeface="Effra" panose="020B0606080202020204" pitchFamily="34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291FBF3-7E68-4461-8344-7D130736F444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49C35-33EF-4013-8BCB-883A460F3F2C}"/>
              </a:ext>
            </a:extLst>
          </p:cNvPr>
          <p:cNvSpPr txBox="1"/>
          <p:nvPr/>
        </p:nvSpPr>
        <p:spPr>
          <a:xfrm>
            <a:off x="926275" y="2695699"/>
            <a:ext cx="82771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Effra" panose="020B0606080202020204"/>
              </a:rPr>
              <a:t>Write the questions you tried to address in your study</a:t>
            </a:r>
            <a:r>
              <a:rPr lang="en-US" i="1" dirty="0"/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83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F3ACB1E-EE9E-4109-B8C8-03C6E4A0E76A}"/>
              </a:ext>
            </a:extLst>
          </p:cNvPr>
          <p:cNvSpPr txBox="1">
            <a:spLocks/>
          </p:cNvSpPr>
          <p:nvPr/>
        </p:nvSpPr>
        <p:spPr>
          <a:xfrm>
            <a:off x="697775" y="1322703"/>
            <a:ext cx="6517063" cy="988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Sources of evidence</a:t>
            </a:r>
            <a:endParaRPr lang="en-US" sz="5400" dirty="0">
              <a:solidFill>
                <a:srgbClr val="EE7145"/>
              </a:solidFill>
              <a:latin typeface="Effra" panose="020B0606080202020204" pitchFamily="34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6A8DF8F-4842-47EC-8C77-89866B6B8211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A8327-952B-48E4-8211-11DAC7E1A25D}"/>
              </a:ext>
            </a:extLst>
          </p:cNvPr>
          <p:cNvSpPr txBox="1">
            <a:spLocks/>
          </p:cNvSpPr>
          <p:nvPr/>
        </p:nvSpPr>
        <p:spPr>
          <a:xfrm>
            <a:off x="1065811" y="2311109"/>
            <a:ext cx="2795154" cy="312073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7145"/>
              </a:buClr>
            </a:pPr>
            <a:r>
              <a:rPr lang="en-US" dirty="0">
                <a:latin typeface="Effra" panose="020B0606080202020204"/>
              </a:rPr>
              <a:t>Self-reflection</a:t>
            </a:r>
          </a:p>
          <a:p>
            <a:pPr lvl="1">
              <a:buClr>
                <a:srgbClr val="EE7145"/>
              </a:buClr>
            </a:pPr>
            <a:r>
              <a:rPr lang="en-US" sz="2800" dirty="0">
                <a:latin typeface="Effra" panose="020B0606080202020204"/>
              </a:rPr>
              <a:t>Reflective Journal</a:t>
            </a:r>
          </a:p>
          <a:p>
            <a:pPr marL="457200" lvl="1" indent="0">
              <a:buNone/>
            </a:pPr>
            <a:endParaRPr lang="en-US" sz="2800" dirty="0">
              <a:latin typeface="Effra" panose="020B0606080202020204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9F44366-37B2-4697-B974-EB63447F6C39}"/>
              </a:ext>
            </a:extLst>
          </p:cNvPr>
          <p:cNvSpPr txBox="1">
            <a:spLocks/>
          </p:cNvSpPr>
          <p:nvPr/>
        </p:nvSpPr>
        <p:spPr>
          <a:xfrm>
            <a:off x="6656119" y="2311109"/>
            <a:ext cx="3429000" cy="312073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7145"/>
              </a:buClr>
            </a:pPr>
            <a:r>
              <a:rPr lang="en-US" dirty="0">
                <a:latin typeface="Effra" panose="020B0606080202020204"/>
              </a:rPr>
              <a:t>Feedback from students</a:t>
            </a:r>
          </a:p>
          <a:p>
            <a:pPr lvl="1">
              <a:buClr>
                <a:srgbClr val="EE7145"/>
              </a:buClr>
            </a:pPr>
            <a:r>
              <a:rPr lang="en-US" sz="2800" dirty="0">
                <a:latin typeface="Effra" panose="020B0606080202020204"/>
              </a:rPr>
              <a:t>Feedback checklist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93A7D5-8A03-4280-BACE-D30875C7EBE9}"/>
              </a:ext>
            </a:extLst>
          </p:cNvPr>
          <p:cNvSpPr txBox="1">
            <a:spLocks/>
          </p:cNvSpPr>
          <p:nvPr/>
        </p:nvSpPr>
        <p:spPr>
          <a:xfrm>
            <a:off x="3860965" y="2311109"/>
            <a:ext cx="2795154" cy="312073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EE714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Effra" panose="020B0606080202020204"/>
              </a:rPr>
              <a:t>Peer/Principal observation</a:t>
            </a:r>
          </a:p>
          <a:p>
            <a:pPr lvl="1">
              <a:buClr>
                <a:srgbClr val="EE714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Effra" panose="020B0606080202020204"/>
              </a:rPr>
              <a:t>Discussion questions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9DAA7-83FF-4E51-8514-04DCC95082BB}"/>
              </a:ext>
            </a:extLst>
          </p:cNvPr>
          <p:cNvSpPr txBox="1"/>
          <p:nvPr/>
        </p:nvSpPr>
        <p:spPr>
          <a:xfrm flipH="1">
            <a:off x="3055586" y="5589259"/>
            <a:ext cx="504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You can add/delete appropriately</a:t>
            </a:r>
          </a:p>
        </p:txBody>
      </p:sp>
    </p:spTree>
    <p:extLst>
      <p:ext uri="{BB962C8B-B14F-4D97-AF65-F5344CB8AC3E}">
        <p14:creationId xmlns:p14="http://schemas.microsoft.com/office/powerpoint/2010/main" val="19106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EE19C5-0E91-4CE4-AF22-AE679332A4EA}"/>
              </a:ext>
            </a:extLst>
          </p:cNvPr>
          <p:cNvSpPr txBox="1"/>
          <p:nvPr/>
        </p:nvSpPr>
        <p:spPr>
          <a:xfrm>
            <a:off x="1134173" y="2317975"/>
            <a:ext cx="9528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Effra" panose="020B0606080202020204"/>
              </a:rPr>
              <a:t>If you captured pictures of your classroom or any interviews, you can share that here (it should not take more than 1 minute to show the slide and describe what the pictures refer to). </a:t>
            </a:r>
          </a:p>
          <a:p>
            <a:r>
              <a:rPr lang="en-US" sz="2800" i="1" dirty="0">
                <a:latin typeface="Effra" panose="020B0606080202020204"/>
              </a:rPr>
              <a:t>Give captions to the photos. </a:t>
            </a:r>
          </a:p>
          <a:p>
            <a:endParaRPr lang="en-GB" sz="3200" dirty="0"/>
          </a:p>
          <a:p>
            <a:pPr>
              <a:buClr>
                <a:srgbClr val="EE7145"/>
              </a:buClr>
            </a:pPr>
            <a:endParaRPr lang="en-GB" sz="3600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F3ACB1E-EE9E-4109-B8C8-03C6E4A0E76A}"/>
              </a:ext>
            </a:extLst>
          </p:cNvPr>
          <p:cNvSpPr txBox="1">
            <a:spLocks/>
          </p:cNvSpPr>
          <p:nvPr/>
        </p:nvSpPr>
        <p:spPr>
          <a:xfrm>
            <a:off x="697775" y="1322703"/>
            <a:ext cx="6517063" cy="988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Sharing evidence</a:t>
            </a:r>
            <a:endParaRPr lang="en-US" sz="1800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58DD094-BBEC-48ED-B97C-243294E8461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259763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81C5-BD8F-40BC-8824-F278B564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99" y="1095969"/>
            <a:ext cx="10241280" cy="1234440"/>
          </a:xfrm>
        </p:spPr>
        <p:txBody>
          <a:bodyPr/>
          <a:lstStyle/>
          <a:p>
            <a:r>
              <a:rPr lang="en-GB" sz="5400" b="1" dirty="0">
                <a:solidFill>
                  <a:srgbClr val="EE7145"/>
                </a:solidFill>
                <a:latin typeface="Effra" panose="020B0606080202020204"/>
              </a:rPr>
              <a:t>What you did in your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161B4-8538-41B6-9F1C-070E1C88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99" y="2698398"/>
            <a:ext cx="10241280" cy="4816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Effra" panose="020B0606080202020204"/>
                <a:cs typeface="Times New Roman" panose="02020603050405020304" pitchFamily="18" charset="0"/>
              </a:rPr>
              <a:t>You can do a comparative analysis with your learning from the different cycles of your research, from cycle 1 (exploratory action research) and 2 (action research), to 3. </a:t>
            </a:r>
          </a:p>
          <a:p>
            <a:pPr marL="0" indent="0">
              <a:buNone/>
            </a:pPr>
            <a:r>
              <a:rPr lang="en-US" i="1" dirty="0">
                <a:latin typeface="Effra" panose="020B0606080202020204"/>
                <a:cs typeface="Times New Roman" panose="02020603050405020304" pitchFamily="18" charset="0"/>
              </a:rPr>
              <a:t>Focus on what you did differently in each cycle and why. </a:t>
            </a:r>
          </a:p>
          <a:p>
            <a:pPr marL="0" indent="0">
              <a:buNone/>
            </a:pPr>
            <a:r>
              <a:rPr lang="en-US" i="1" dirty="0">
                <a:latin typeface="Effra" panose="020B0606080202020204"/>
                <a:cs typeface="Times New Roman" panose="02020603050405020304" pitchFamily="18" charset="0"/>
              </a:rPr>
              <a:t>Say what you found at the end of each cycle.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724D48-159A-48B7-9C4A-A077336AC851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18FCAA7-969A-4301-8DA1-E337CEA298A2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41348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81C5-BD8F-40BC-8824-F278B564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99" y="1095969"/>
            <a:ext cx="10241280" cy="1234440"/>
          </a:xfrm>
        </p:spPr>
        <p:txBody>
          <a:bodyPr/>
          <a:lstStyle/>
          <a:p>
            <a:r>
              <a:rPr lang="en-GB" sz="5400" b="1" dirty="0">
                <a:solidFill>
                  <a:srgbClr val="EE7145"/>
                </a:solidFill>
                <a:latin typeface="Effra" panose="020B0606080202020204"/>
              </a:rPr>
              <a:t>Main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161B4-8538-41B6-9F1C-070E1C88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99" y="2698398"/>
            <a:ext cx="10241280" cy="4816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Effra" panose="020B0606080202020204"/>
              </a:rPr>
              <a:t>Write your findings from several sources of evidence. </a:t>
            </a:r>
          </a:p>
          <a:p>
            <a:pPr marL="0" indent="0">
              <a:buNone/>
            </a:pPr>
            <a:r>
              <a:rPr lang="en-US" i="1" dirty="0">
                <a:latin typeface="Effra" panose="020B0606080202020204"/>
              </a:rPr>
              <a:t>You can use tables, graphs, pictures to present your findings. </a:t>
            </a:r>
          </a:p>
          <a:p>
            <a:pPr marL="0" indent="0">
              <a:buNone/>
            </a:pPr>
            <a:r>
              <a:rPr lang="en-US" i="1" dirty="0">
                <a:latin typeface="Effra" panose="020B0606080202020204"/>
              </a:rPr>
              <a:t>Use another slide if necessary</a:t>
            </a: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6513BA-761E-4335-9224-DFE945E79CA8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17586BA-FCBE-4B9E-AE15-CEA231D6EA3D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32146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5A74-DDCD-4643-A6D9-73455770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45" y="1128866"/>
            <a:ext cx="10241280" cy="123444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EE7145"/>
                </a:solidFill>
                <a:latin typeface="Effra" panose="020B0606080202020204"/>
              </a:rPr>
              <a:t>Challenges/Limitations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BC6F5-8B71-4534-8C88-CF381DA9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2118732"/>
            <a:ext cx="11664176" cy="3958683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800" i="1" dirty="0">
                <a:latin typeface="Effra" panose="020B0606080202020204"/>
              </a:rPr>
              <a:t>Mention here what challenges you faced while conducting your study. (These challenges can be individual, class or school related) </a:t>
            </a:r>
          </a:p>
          <a:p>
            <a:pPr marL="228600" lvl="1" indent="0">
              <a:buNone/>
            </a:pPr>
            <a:r>
              <a:rPr lang="en-US" sz="2800" i="1" dirty="0">
                <a:latin typeface="Effra" panose="020B0606080202020204"/>
                <a:cs typeface="Times New Roman" panose="02020603050405020304" pitchFamily="18" charset="0"/>
              </a:rPr>
              <a:t>You can also talk about what could have been done but you did not manage to do it (</a:t>
            </a:r>
            <a:r>
              <a:rPr lang="en-US" sz="2800" i="1" dirty="0" err="1">
                <a:latin typeface="Effra" panose="020B0606080202020204"/>
                <a:cs typeface="Times New Roman" panose="02020603050405020304" pitchFamily="18" charset="0"/>
              </a:rPr>
              <a:t>e.g</a:t>
            </a:r>
            <a:r>
              <a:rPr lang="en-US" sz="2800" i="1" dirty="0">
                <a:latin typeface="Effra" panose="020B0606080202020204"/>
                <a:cs typeface="Times New Roman" panose="02020603050405020304" pitchFamily="18" charset="0"/>
              </a:rPr>
              <a:t> taking feedback from the school principal).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FED03F-BB01-4E67-8EF5-B0CB56C9911B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42F87BE-F27B-492B-9576-B925913DECA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6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Preparing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358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498</Words>
  <Application>Microsoft Office PowerPoint</Application>
  <PresentationFormat>Widescreen</PresentationFormat>
  <Paragraphs>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Effra</vt:lpstr>
      <vt:lpstr>Effra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you did in your study</vt:lpstr>
      <vt:lpstr>Main findings</vt:lpstr>
      <vt:lpstr>Challenges/Limitations</vt:lpstr>
      <vt:lpstr>Learning</vt:lpstr>
      <vt:lpstr>Recommendations</vt:lpstr>
      <vt:lpstr>Conclusion</vt:lpstr>
      <vt:lpstr>PowerPoint Presentation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Wilkinson, Hannah F</dc:creator>
  <cp:lastModifiedBy>Isobel Wilson-Cleary</cp:lastModifiedBy>
  <cp:revision>29</cp:revision>
  <dcterms:created xsi:type="dcterms:W3CDTF">2019-07-22T15:03:15Z</dcterms:created>
  <dcterms:modified xsi:type="dcterms:W3CDTF">2021-10-10T09:46:59Z</dcterms:modified>
</cp:coreProperties>
</file>