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0" r:id="rId3"/>
    <p:sldId id="261" r:id="rId4"/>
    <p:sldId id="262" r:id="rId5"/>
    <p:sldId id="263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145"/>
    <a:srgbClr val="70AD47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0E2D4-9172-4897-AE01-7D81F0E5CB3C}" v="7" dt="2021-09-15T17:28:59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9" autoAdjust="0"/>
    <p:restoredTop sz="86377"/>
  </p:normalViewPr>
  <p:slideViewPr>
    <p:cSldViewPr snapToGrid="0">
      <p:cViewPr varScale="1">
        <p:scale>
          <a:sx n="57" d="100"/>
          <a:sy n="57" d="100"/>
        </p:scale>
        <p:origin x="69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2A31FF-6902-4BC2-AC2D-9FAE430F9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CFC8C2-9675-4B26-9660-DB95E2246C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32143-CDB6-4651-B485-F129AED93090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EF56A-29D8-4D73-BF85-E3ED0A360B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3A68F-B684-4A81-9FDB-84598A6398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F3149-82EE-4E47-A95F-F2BDB0465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74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5636 10043 3067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4784 9709 1419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4786 9706 415 0 0,'6'-9'0'0'0,"-4"6"1072"0"0,4-5-1072 0 0,-6 7 716 0 0,4-4-716 0 0,-5 7 300 0 0,4-5-300 0 0,-5 6 328 0 0,4-6-328 0 0,-4 7 440 0 0,4-7-440 0 0,-4 6 472 0 0,4-5-472 0 0,-4 5 352 0 0,4-5-352 0 0,-5 4 168 0 0,6-4-168 0 0,-6 4 0 0 0,6-4 0 0 0,-6 4-84 0 0,6-4 84 0 0,-6 4-156 0 0,6-4 156 0 0,-6 4-168 0 0,6-4 168 0 0,-6 4-248 0 0,6-4 248 0 0,-6 4-860 0 0,6-4 860 0 0,-6 4-1368 0 0,6-4 1368 0 0,1-3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D3961-A7B9-ED40-9F13-8D2504F7BC2D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A2011-699E-114A-9EC8-484B2CECA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4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A2011-699E-114A-9EC8-484B2CECAA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4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A2011-699E-114A-9EC8-484B2CECAA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12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1F6C51-4C81-48FC-9488-37D7770DB1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298970"/>
            <a:ext cx="10906183" cy="598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2E75B6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8CA685-961E-4E72-88D9-27C3671D6B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951726"/>
            <a:ext cx="10906182" cy="457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0AD47"/>
                </a:solidFill>
              </a:defRPr>
            </a:lvl1pPr>
          </a:lstStyle>
          <a:p>
            <a:pPr lvl="0"/>
            <a:r>
              <a:rPr lang="en-GB" dirty="0"/>
              <a:t>Sub heading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414F67-9070-47F0-B1EA-5557EBAC24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57" y="1806498"/>
            <a:ext cx="10906125" cy="383865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E75B6"/>
              </a:buClr>
              <a:buNone/>
              <a:defRPr/>
            </a:lvl1pPr>
            <a:lvl2pPr>
              <a:buClr>
                <a:srgbClr val="2E75B6"/>
              </a:buClr>
              <a:defRPr/>
            </a:lvl2pPr>
            <a:lvl3pPr>
              <a:buClr>
                <a:srgbClr val="2E75B6"/>
              </a:buClr>
              <a:defRPr/>
            </a:lvl3pPr>
            <a:lvl4pPr>
              <a:buClr>
                <a:srgbClr val="2E75B6"/>
              </a:buClr>
              <a:defRPr/>
            </a:lvl4pPr>
            <a:lvl5pPr>
              <a:buClr>
                <a:srgbClr val="2E75B6"/>
              </a:buClr>
              <a:defRPr/>
            </a:lvl5pPr>
          </a:lstStyle>
          <a:p>
            <a:pPr lvl="0"/>
            <a:r>
              <a:rPr lang="en-US" dirty="0"/>
              <a:t>Add text here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6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96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9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99" y="360001"/>
            <a:ext cx="11232000" cy="5793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99" y="1566001"/>
            <a:ext cx="10944000" cy="45720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80000" y="6324594"/>
            <a:ext cx="11232000" cy="396000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77816" y="6324594"/>
            <a:ext cx="2743200" cy="396000"/>
          </a:xfrm>
          <a:prstGeom prst="rect">
            <a:avLst/>
          </a:prstGeom>
        </p:spPr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8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38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86BEBC-8EA7-4FD7-9932-875D744F3EF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1590" y="2882693"/>
            <a:ext cx="9684009" cy="15419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5400" b="1" dirty="0">
                <a:solidFill>
                  <a:srgbClr val="EE7145"/>
                </a:solidFill>
                <a:latin typeface="Effra" panose="020B0606080202020204" pitchFamily="34" charset="77"/>
              </a:rPr>
              <a:t>What kind of teacher research are we focusing on? </a:t>
            </a:r>
            <a:endParaRPr lang="en-GB" sz="5400" b="1" dirty="0">
              <a:solidFill>
                <a:srgbClr val="EE7145"/>
              </a:solidFill>
              <a:latin typeface="Effra" panose="020B0606080202020204" pitchFamily="34" charset="77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19EF72B-6D5D-1442-8583-784B5ADE00B2}"/>
              </a:ext>
            </a:extLst>
          </p:cNvPr>
          <p:cNvSpPr txBox="1">
            <a:spLocks/>
          </p:cNvSpPr>
          <p:nvPr/>
        </p:nvSpPr>
        <p:spPr>
          <a:xfrm>
            <a:off x="831591" y="2283887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1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Effra" panose="020B0606080202020204" pitchFamily="34" charset="77"/>
              </a:rPr>
              <a:t>- Understanding and doing classroom-based research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65E3385-AB6A-DE41-A9CA-A377A57D93A2}"/>
              </a:ext>
            </a:extLst>
          </p:cNvPr>
          <p:cNvSpPr txBox="1">
            <a:spLocks/>
          </p:cNvSpPr>
          <p:nvPr/>
        </p:nvSpPr>
        <p:spPr>
          <a:xfrm>
            <a:off x="2778068" y="6174909"/>
            <a:ext cx="5220039" cy="3300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300" dirty="0">
                <a:solidFill>
                  <a:schemeClr val="bg1">
                    <a:lumMod val="50000"/>
                  </a:schemeClr>
                </a:solidFill>
                <a:latin typeface="Effra" panose="020B0606080202020204" pitchFamily="34" charset="77"/>
              </a:rPr>
              <a:t>WORKSHOP PRESENTATION</a:t>
            </a:r>
          </a:p>
        </p:txBody>
      </p:sp>
    </p:spTree>
    <p:extLst>
      <p:ext uri="{BB962C8B-B14F-4D97-AF65-F5344CB8AC3E}">
        <p14:creationId xmlns:p14="http://schemas.microsoft.com/office/powerpoint/2010/main" val="83618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2B4C79-3306-4FFF-A428-C00408CDCA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1095782"/>
            <a:ext cx="10906183" cy="598806"/>
          </a:xfrm>
        </p:spPr>
        <p:txBody>
          <a:bodyPr/>
          <a:lstStyle/>
          <a:p>
            <a:r>
              <a:rPr lang="en-US" b="1" dirty="0">
                <a:solidFill>
                  <a:srgbClr val="EE7145"/>
                </a:solidFill>
                <a:latin typeface="Effra" panose="020B0606080202020204" pitchFamily="34" charset="77"/>
              </a:rPr>
              <a:t>Terms and types of teacher research</a:t>
            </a:r>
            <a:endParaRPr lang="en-GB" b="1" dirty="0">
              <a:solidFill>
                <a:srgbClr val="EE7145"/>
              </a:solidFill>
              <a:latin typeface="Effra" panose="020B0606080202020204" pitchFamily="34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BD60F-9B6B-41D2-89EB-3008EB87C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000" y="2024963"/>
            <a:ext cx="10906125" cy="3838652"/>
          </a:xfrm>
        </p:spPr>
        <p:txBody>
          <a:bodyPr/>
          <a:lstStyle/>
          <a:p>
            <a:pPr marL="457200" indent="-457200">
              <a:buClr>
                <a:srgbClr val="EE7145"/>
              </a:buClr>
              <a:buFont typeface="Arial"/>
              <a:buChar char="•"/>
            </a:pPr>
            <a:r>
              <a:rPr lang="en-US" dirty="0">
                <a:latin typeface="Effra" panose="020B0606080202020204" pitchFamily="34" charset="77"/>
              </a:rPr>
              <a:t>Teacher research/Practitioner research</a:t>
            </a:r>
          </a:p>
          <a:p>
            <a:pPr marL="457200" indent="-457200">
              <a:buClr>
                <a:srgbClr val="EE7145"/>
              </a:buClr>
              <a:buFont typeface="Arial"/>
              <a:buChar char="•"/>
            </a:pPr>
            <a:r>
              <a:rPr lang="en-US" dirty="0">
                <a:latin typeface="Effra" panose="020B0606080202020204" pitchFamily="34" charset="77"/>
              </a:rPr>
              <a:t>Action research</a:t>
            </a:r>
          </a:p>
          <a:p>
            <a:pPr marL="457200" indent="-457200">
              <a:buClr>
                <a:srgbClr val="EE7145"/>
              </a:buClr>
              <a:buFont typeface="Arial"/>
              <a:buChar char="•"/>
            </a:pPr>
            <a:r>
              <a:rPr lang="en-US" dirty="0">
                <a:latin typeface="Effra" panose="020B0606080202020204" pitchFamily="34" charset="77"/>
              </a:rPr>
              <a:t>Classroom based research</a:t>
            </a:r>
          </a:p>
          <a:p>
            <a:pPr marL="457200" indent="-457200">
              <a:buClr>
                <a:srgbClr val="EE7145"/>
              </a:buClr>
              <a:buFont typeface="Arial"/>
              <a:buChar char="•"/>
            </a:pPr>
            <a:r>
              <a:rPr lang="en-US" dirty="0">
                <a:latin typeface="Effra" panose="020B0606080202020204" pitchFamily="34" charset="77"/>
              </a:rPr>
              <a:t>Exploratory action research</a:t>
            </a:r>
          </a:p>
          <a:p>
            <a:endParaRPr lang="en-US" dirty="0">
              <a:latin typeface="Effra" panose="020B0606080202020204" pitchFamily="34" charset="77"/>
            </a:endParaRPr>
          </a:p>
          <a:p>
            <a:r>
              <a:rPr lang="en-US" dirty="0">
                <a:latin typeface="Effra" panose="020B0606080202020204" pitchFamily="34" charset="77"/>
              </a:rPr>
              <a:t>Sometimes these terms are interchangeably used. The defining feature is that it is research </a:t>
            </a:r>
            <a:r>
              <a:rPr lang="en-US" b="1" i="1" dirty="0">
                <a:solidFill>
                  <a:srgbClr val="EE7145"/>
                </a:solidFill>
                <a:latin typeface="Effra" panose="020B0606080202020204" pitchFamily="34" charset="77"/>
              </a:rPr>
              <a:t>by</a:t>
            </a:r>
            <a:r>
              <a:rPr lang="en-US" dirty="0">
                <a:latin typeface="Effra" panose="020B0606080202020204" pitchFamily="34" charset="77"/>
              </a:rPr>
              <a:t> teachers and </a:t>
            </a:r>
            <a:r>
              <a:rPr lang="en-US" b="1" i="1" dirty="0">
                <a:solidFill>
                  <a:srgbClr val="EE7145"/>
                </a:solidFill>
                <a:latin typeface="Effra" panose="020B0606080202020204" pitchFamily="34" charset="77"/>
              </a:rPr>
              <a:t>for</a:t>
            </a:r>
            <a:r>
              <a:rPr lang="en-US" b="1" i="1" dirty="0">
                <a:latin typeface="Effra" panose="020B0606080202020204" pitchFamily="34" charset="77"/>
              </a:rPr>
              <a:t> </a:t>
            </a:r>
            <a:r>
              <a:rPr lang="en-US" dirty="0">
                <a:latin typeface="Effra" panose="020B0606080202020204" pitchFamily="34" charset="77"/>
              </a:rPr>
              <a:t>teachers</a:t>
            </a:r>
          </a:p>
          <a:p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14:cNvPr>
              <p14:cNvContentPartPr/>
              <p14:nvPr/>
            </p14:nvContentPartPr>
            <p14:xfrm>
              <a:off x="1769377" y="2080993"/>
              <a:ext cx="9525" cy="952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3127" y="1604743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14:cNvPr>
              <p14:cNvContentPartPr/>
              <p14:nvPr/>
            </p14:nvContentPartPr>
            <p14:xfrm>
              <a:off x="1487185" y="1970141"/>
              <a:ext cx="9525" cy="952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460" y="150341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14:cNvPr>
              <p14:cNvContentPartPr/>
              <p14:nvPr/>
            </p14:nvContentPartPr>
            <p14:xfrm>
              <a:off x="1488143" y="1959544"/>
              <a:ext cx="9525" cy="952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8299" y="1943986"/>
                <a:ext cx="48816" cy="40958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6D824EE-301F-A741-8D56-34CF692E5056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1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- Understanding and doing classroom-based research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C86B1-1E40-E54C-BAB8-548D582570FA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35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406775" y="623888"/>
            <a:ext cx="8785225" cy="669925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EE7145"/>
                </a:solidFill>
                <a:latin typeface="Effra" panose="020B0606080202020204" pitchFamily="34" charset="77"/>
              </a:rPr>
              <a:t>Action Research (AR)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05281" y="1185248"/>
            <a:ext cx="9773921" cy="2647689"/>
            <a:chOff x="4492105" y="786678"/>
            <a:chExt cx="3566911" cy="1860088"/>
          </a:xfrm>
        </p:grpSpPr>
        <p:pic>
          <p:nvPicPr>
            <p:cNvPr id="8" name="Picture 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105" y="786678"/>
              <a:ext cx="2189480" cy="962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9766" y="1675851"/>
              <a:ext cx="1619250" cy="9709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80" y="3646946"/>
            <a:ext cx="9603082" cy="262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9A51731C-9BF1-6D48-897B-84B0DD759A3A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1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- Understanding and doing classroom-based research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AADC96-84A9-5B4D-87C0-9195D13B98BE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08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77" y="1557945"/>
            <a:ext cx="10434245" cy="4398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91942" y="5755862"/>
            <a:ext cx="2761182" cy="5195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EE7145"/>
                </a:solidFill>
              </a:rPr>
              <a:t>From Smith (2020)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46000" y="396240"/>
            <a:ext cx="8785600" cy="774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386799" y="783475"/>
            <a:ext cx="8197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EE7145"/>
                </a:solidFill>
                <a:latin typeface="Effra" panose="020B0606080202020204" pitchFamily="34" charset="77"/>
              </a:rPr>
              <a:t>Exploratory Action Research (EAR)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CA477CE-4D4F-2C49-B085-0AA71B63BAE5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1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- Understanding and doing classroom-based research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98935D-E268-144E-A685-33E4B5D0FD87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70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44827" y="814000"/>
            <a:ext cx="7635875" cy="6508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E7145"/>
                </a:solidFill>
                <a:latin typeface="Effra" panose="020B0606080202020204" pitchFamily="34" charset="77"/>
              </a:rPr>
              <a:t>Comparison of AR and EAR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12122" y="1587919"/>
            <a:ext cx="4240343" cy="4383597"/>
            <a:chOff x="4492105" y="786678"/>
            <a:chExt cx="3566911" cy="3576003"/>
          </a:xfrm>
        </p:grpSpPr>
        <p:grpSp>
          <p:nvGrpSpPr>
            <p:cNvPr id="4" name="Group 3"/>
            <p:cNvGrpSpPr/>
            <p:nvPr/>
          </p:nvGrpSpPr>
          <p:grpSpPr>
            <a:xfrm>
              <a:off x="4492105" y="786678"/>
              <a:ext cx="3566911" cy="1860088"/>
              <a:chOff x="4492105" y="786678"/>
              <a:chExt cx="3566911" cy="1860088"/>
            </a:xfrm>
          </p:grpSpPr>
          <p:pic>
            <p:nvPicPr>
              <p:cNvPr id="6" name="Picture 5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2105" y="786678"/>
                <a:ext cx="2189480" cy="962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9766" y="1675851"/>
                <a:ext cx="1619250" cy="9709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" name="Picture 4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105" y="2516101"/>
              <a:ext cx="3504565" cy="18465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47" y="1667146"/>
            <a:ext cx="4744094" cy="4460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14107F0-164A-A647-B873-C777C7D098B7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1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- Understanding and doing classroom-based research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EF8136-5DA4-DE41-96A4-4DD308BE73DA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25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85536" y="2228897"/>
            <a:ext cx="7829550" cy="4996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                                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/>
              <a:t>            	</a:t>
            </a:r>
            <a:endParaRPr lang="en-US" sz="1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5444" y="788214"/>
            <a:ext cx="8901112" cy="6325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000" b="1" dirty="0">
                <a:solidFill>
                  <a:srgbClr val="EE7145"/>
                </a:solidFill>
                <a:latin typeface="Effra" panose="020B0606080202020204" pitchFamily="34" charset="77"/>
              </a:rPr>
              <a:t>EAR and AR as a continuous process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B6C90C-33FC-49AD-9BC3-8EB8C6CE34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069" y="2150905"/>
            <a:ext cx="6180074" cy="2371584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097580B4-E0FA-4394-BC34-F54673CFD8BC}"/>
              </a:ext>
            </a:extLst>
          </p:cNvPr>
          <p:cNvSpPr/>
          <p:nvPr/>
        </p:nvSpPr>
        <p:spPr>
          <a:xfrm rot="5400000">
            <a:off x="5791274" y="501165"/>
            <a:ext cx="267370" cy="2889990"/>
          </a:xfrm>
          <a:prstGeom prst="leftBrace">
            <a:avLst>
              <a:gd name="adj1" fmla="val 109409"/>
              <a:gd name="adj2" fmla="val 50000"/>
            </a:avLst>
          </a:prstGeom>
          <a:ln w="38100">
            <a:solidFill>
              <a:srgbClr val="EE714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7F07A6FA-8C18-4D5B-8DA9-B6A625484621}"/>
              </a:ext>
            </a:extLst>
          </p:cNvPr>
          <p:cNvSpPr/>
          <p:nvPr/>
        </p:nvSpPr>
        <p:spPr>
          <a:xfrm rot="16200000">
            <a:off x="3998467" y="1987191"/>
            <a:ext cx="267370" cy="5334167"/>
          </a:xfrm>
          <a:prstGeom prst="leftBrace">
            <a:avLst>
              <a:gd name="adj1" fmla="val 109409"/>
              <a:gd name="adj2" fmla="val 30872"/>
            </a:avLst>
          </a:prstGeom>
          <a:ln w="38100">
            <a:solidFill>
              <a:srgbClr val="EE714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3C5F7E-34B3-2241-813B-D5260BF56371}"/>
              </a:ext>
            </a:extLst>
          </p:cNvPr>
          <p:cNvSpPr/>
          <p:nvPr/>
        </p:nvSpPr>
        <p:spPr>
          <a:xfrm>
            <a:off x="999282" y="4929502"/>
            <a:ext cx="4309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EE7145"/>
                </a:solidFill>
              </a:rPr>
              <a:t>The ‘action’ is optional, and always preceded by exploration.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4114E4-F7A4-CD4C-99A3-D14963144C24}"/>
              </a:ext>
            </a:extLst>
          </p:cNvPr>
          <p:cNvSpPr/>
          <p:nvPr/>
        </p:nvSpPr>
        <p:spPr>
          <a:xfrm>
            <a:off x="5063269" y="1382294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EE7145"/>
                </a:solidFill>
              </a:rPr>
              <a:t>Action research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7C73B0-A497-2841-9AF5-FBDF4BE6601F}"/>
              </a:ext>
            </a:extLst>
          </p:cNvPr>
          <p:cNvSpPr/>
          <p:nvPr/>
        </p:nvSpPr>
        <p:spPr>
          <a:xfrm>
            <a:off x="8292337" y="2908480"/>
            <a:ext cx="3548565" cy="59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Effra" panose="020B0606080202020204" pitchFamily="34" charset="77"/>
              </a:rPr>
              <a:t>Exploratory action research  </a:t>
            </a:r>
          </a:p>
          <a:p>
            <a:r>
              <a:rPr lang="en-US" sz="1400" dirty="0">
                <a:latin typeface="Effra" panose="020B0606080202020204" pitchFamily="34" charset="77"/>
              </a:rPr>
              <a:t>(from Smith &amp; </a:t>
            </a:r>
            <a:r>
              <a:rPr lang="en-US" sz="1400" dirty="0" err="1">
                <a:latin typeface="Effra" panose="020B0606080202020204" pitchFamily="34" charset="77"/>
              </a:rPr>
              <a:t>Rebolledo</a:t>
            </a:r>
            <a:r>
              <a:rPr lang="en-US" sz="1400" dirty="0">
                <a:latin typeface="Effra" panose="020B0606080202020204" pitchFamily="34" charset="77"/>
              </a:rPr>
              <a:t>, 2018)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9DEF7180-266C-174A-832E-25BFB7FE3EDA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1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- Understanding and doing classroom-based research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990206-DA4E-554A-8722-C0C4EB3AFC8F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B94BED-1ABF-BD44-A8E0-882970A6ADB4}"/>
              </a:ext>
            </a:extLst>
          </p:cNvPr>
          <p:cNvCxnSpPr/>
          <p:nvPr/>
        </p:nvCxnSpPr>
        <p:spPr>
          <a:xfrm>
            <a:off x="8292337" y="2835936"/>
            <a:ext cx="0" cy="894300"/>
          </a:xfrm>
          <a:prstGeom prst="line">
            <a:avLst/>
          </a:prstGeom>
          <a:ln w="31750"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668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158</Words>
  <Application>Microsoft Office PowerPoint</Application>
  <PresentationFormat>Widescreen</PresentationFormat>
  <Paragraphs>34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Effra</vt:lpstr>
      <vt:lpstr>Effra Medium</vt:lpstr>
      <vt:lpstr>Office Theme</vt:lpstr>
      <vt:lpstr>PowerPoint Presentation</vt:lpstr>
      <vt:lpstr>PowerPoint Presentation</vt:lpstr>
      <vt:lpstr>Action Research (AR)</vt:lpstr>
      <vt:lpstr>PowerPoint Presentation</vt:lpstr>
      <vt:lpstr>Comparison of AR and EAR</vt:lpstr>
      <vt:lpstr>EAR and AR as a continuous process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Wilkinson, Hannah F</dc:creator>
  <cp:lastModifiedBy>Isobel Wilson-Cleary</cp:lastModifiedBy>
  <cp:revision>20</cp:revision>
  <dcterms:created xsi:type="dcterms:W3CDTF">2019-07-22T15:03:15Z</dcterms:created>
  <dcterms:modified xsi:type="dcterms:W3CDTF">2021-10-06T13:11:57Z</dcterms:modified>
</cp:coreProperties>
</file>