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2"/>
  </p:sldMasterIdLst>
  <p:notesMasterIdLst>
    <p:notesMasterId r:id="rId48"/>
  </p:notesMasterIdLst>
  <p:handoutMasterIdLst>
    <p:handoutMasterId r:id="rId49"/>
  </p:handoutMasterIdLst>
  <p:sldIdLst>
    <p:sldId id="394" r:id="rId3"/>
    <p:sldId id="424" r:id="rId4"/>
    <p:sldId id="467" r:id="rId5"/>
    <p:sldId id="461" r:id="rId6"/>
    <p:sldId id="462" r:id="rId7"/>
    <p:sldId id="463" r:id="rId8"/>
    <p:sldId id="464" r:id="rId9"/>
    <p:sldId id="468" r:id="rId10"/>
    <p:sldId id="465" r:id="rId11"/>
    <p:sldId id="473" r:id="rId12"/>
    <p:sldId id="425" r:id="rId13"/>
    <p:sldId id="426" r:id="rId14"/>
    <p:sldId id="433" r:id="rId15"/>
    <p:sldId id="434" r:id="rId16"/>
    <p:sldId id="469" r:id="rId17"/>
    <p:sldId id="427" r:id="rId18"/>
    <p:sldId id="428" r:id="rId19"/>
    <p:sldId id="470" r:id="rId20"/>
    <p:sldId id="472" r:id="rId21"/>
    <p:sldId id="429" r:id="rId22"/>
    <p:sldId id="430" r:id="rId23"/>
    <p:sldId id="431" r:id="rId24"/>
    <p:sldId id="432" r:id="rId25"/>
    <p:sldId id="436" r:id="rId26"/>
    <p:sldId id="437" r:id="rId27"/>
    <p:sldId id="438" r:id="rId28"/>
    <p:sldId id="439" r:id="rId29"/>
    <p:sldId id="440" r:id="rId30"/>
    <p:sldId id="441" r:id="rId31"/>
    <p:sldId id="474" r:id="rId32"/>
    <p:sldId id="447" r:id="rId33"/>
    <p:sldId id="448" r:id="rId34"/>
    <p:sldId id="449" r:id="rId35"/>
    <p:sldId id="450" r:id="rId36"/>
    <p:sldId id="451" r:id="rId37"/>
    <p:sldId id="452" r:id="rId38"/>
    <p:sldId id="453" r:id="rId39"/>
    <p:sldId id="454" r:id="rId40"/>
    <p:sldId id="455" r:id="rId41"/>
    <p:sldId id="456" r:id="rId42"/>
    <p:sldId id="475" r:id="rId43"/>
    <p:sldId id="458" r:id="rId44"/>
    <p:sldId id="471" r:id="rId45"/>
    <p:sldId id="466" r:id="rId46"/>
    <p:sldId id="393" r:id="rId47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606"/>
    <a:srgbClr val="F3BE60"/>
    <a:srgbClr val="F9F0AB"/>
    <a:srgbClr val="F9E6AB"/>
    <a:srgbClr val="F9FAAB"/>
    <a:srgbClr val="767691"/>
    <a:srgbClr val="7676AA"/>
    <a:srgbClr val="603A14"/>
    <a:srgbClr val="E85C0E"/>
    <a:srgbClr val="BAB398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75" autoAdjust="0"/>
    <p:restoredTop sz="94660" autoAdjust="0"/>
  </p:normalViewPr>
  <p:slideViewPr>
    <p:cSldViewPr>
      <p:cViewPr varScale="1">
        <p:scale>
          <a:sx n="96" d="100"/>
          <a:sy n="96" d="100"/>
        </p:scale>
        <p:origin x="384" y="168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4" d="100"/>
          <a:sy n="64" d="100"/>
        </p:scale>
        <p:origin x="2592" y="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hyperlink" Target="http://softuni.org/" TargetMode="External"/><Relationship Id="rId3" Type="http://schemas.openxmlformats.org/officeDocument/2006/relationships/hyperlink" Target="http://creativecommons.org/licenses/by-nc-sa/4.0/" TargetMode="Externa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10/1/16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© Software University Foundation – </a:t>
            </a:r>
            <a:r>
              <a:rPr lang="en-US" sz="1000" u="sng" dirty="0">
                <a:hlinkClick r:id="rId2"/>
              </a:rPr>
              <a:t>http://softuni.org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 smtClean="0">
                <a:hlinkClick r:id="rId3"/>
              </a:rPr>
              <a:t>Creative Commons Attribution-NonCommercial-ShareAlike</a:t>
            </a:r>
            <a:r>
              <a:rPr lang="en-US" sz="1000" noProof="1" smtClean="0"/>
              <a:t> </a:t>
            </a:r>
            <a:r>
              <a:rPr lang="en-US" sz="1000" dirty="0" smtClean="0"/>
              <a:t>license.</a:t>
            </a:r>
            <a:endParaRPr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hyperlink" Target="http://softuni.org/" TargetMode="External"/><Relationship Id="rId3" Type="http://schemas.openxmlformats.org/officeDocument/2006/relationships/hyperlink" Target="http://creativecommons.org/licenses/by-nc-sa/4.0/" TargetMode="Externa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10/1/16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sz="1000" dirty="0" smtClean="0"/>
              <a:t>© Software University Foundation – </a:t>
            </a:r>
            <a:r>
              <a:rPr lang="en-US" sz="1000" u="sng" dirty="0" smtClean="0">
                <a:hlinkClick r:id="rId2"/>
              </a:rPr>
              <a:t>http://softuni.org</a:t>
            </a:r>
            <a:endParaRPr lang="en-US" sz="1000" dirty="0" smtClean="0"/>
          </a:p>
          <a:p>
            <a:r>
              <a:rPr lang="en-US" sz="1000" dirty="0" smtClean="0"/>
              <a:t>This work is licensed under the </a:t>
            </a:r>
            <a:r>
              <a:rPr lang="en-US" sz="1000" u="sng" noProof="1" smtClean="0">
                <a:hlinkClick r:id="rId3"/>
              </a:rPr>
              <a:t>Creative Commons Attribution-NonCommercial-ShareAlike</a:t>
            </a:r>
            <a:r>
              <a:rPr lang="en-US" sz="1000" noProof="1" smtClean="0"/>
              <a:t> </a:t>
            </a:r>
            <a:r>
              <a:rPr lang="en-US" sz="1000" dirty="0" smtClean="0"/>
              <a:t>license.</a:t>
            </a:r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4" Type="http://schemas.openxmlformats.org/officeDocument/2006/relationships/hyperlink" Target="http://creativecommons.org/licenses/by-nc-sa/4.0/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4" Type="http://schemas.openxmlformats.org/officeDocument/2006/relationships/hyperlink" Target="http://creativecommons.org/licenses/by-nc-sa/4.0/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4" Type="http://schemas.openxmlformats.org/officeDocument/2006/relationships/hyperlink" Target="http://creativecommons.org/licenses/by-nc-sa/4.0/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4" Type="http://schemas.openxmlformats.org/officeDocument/2006/relationships/hyperlink" Target="http://creativecommons.org/licenses/by-nc-sa/4.0/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14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smtClean="0"/>
              <a:t>© Software University Foundation – </a:t>
            </a:r>
            <a:r>
              <a:rPr lang="en-US" sz="1000" u="sng" smtClean="0">
                <a:hlinkClick r:id="rId3"/>
              </a:rPr>
              <a:t>http://softuni.org</a:t>
            </a:r>
            <a:endParaRPr lang="en-US" sz="1000" smtClean="0"/>
          </a:p>
          <a:p>
            <a:r>
              <a:rPr lang="en-US" sz="1000" smtClean="0"/>
              <a:t>This work is licensed under the </a:t>
            </a:r>
            <a:r>
              <a:rPr lang="en-US" sz="1000" u="sng" noProof="1" smtClean="0">
                <a:hlinkClick r:id="rId4"/>
              </a:rPr>
              <a:t>Creative Commons Attribution-NonCommercial-ShareAlike</a:t>
            </a:r>
            <a:r>
              <a:rPr lang="en-US" sz="1000" noProof="1" smtClean="0"/>
              <a:t> </a:t>
            </a:r>
            <a:r>
              <a:rPr lang="en-US" sz="1000" smtClean="0"/>
              <a:t>license.</a:t>
            </a:r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268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(c) 2005 National Academy for Software Development - http://academy.devbg.org. All rights reserved. Unauthorized copying or re-distribution is strictly prohibited.(c) 2006 National Academy for Software Development - http://academy.devbg.org*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391124-9C38-4662-B4C0-C39776F8FB61}" type="slidenum">
              <a:rPr lang="en-US"/>
              <a:pPr/>
              <a:t>9</a:t>
            </a:fld>
            <a:r>
              <a:rPr lang="en-US" dirty="0"/>
              <a:t>##</a:t>
            </a: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*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r>
              <a:rPr lang="en-US" dirty="0"/>
              <a:t>07/16/96</a:t>
            </a:r>
          </a:p>
        </p:txBody>
      </p:sp>
      <p:sp>
        <p:nvSpPr>
          <p:cNvPr id="53252" name="Rectangle 6"/>
          <p:cNvSpPr txBox="1">
            <a:spLocks noGrp="1" noChangeArrowheads="1"/>
          </p:cNvSpPr>
          <p:nvPr/>
        </p:nvSpPr>
        <p:spPr bwMode="auto">
          <a:xfrm>
            <a:off x="1" y="8687297"/>
            <a:ext cx="2972004" cy="45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47" tIns="0" rIns="19047" bIns="0" anchor="b"/>
          <a:lstStyle/>
          <a:p>
            <a:pPr defTabSz="914450"/>
            <a:r>
              <a:rPr lang="en-US" sz="1000" i="1" dirty="0"/>
              <a:t>(c) 2006 National Academy for Software Development - http://academy.devbg.org*</a:t>
            </a:r>
            <a:endParaRPr lang="en-US" sz="1200" dirty="0"/>
          </a:p>
        </p:txBody>
      </p:sp>
      <p:sp>
        <p:nvSpPr>
          <p:cNvPr id="53253" name="Rectangle 7"/>
          <p:cNvSpPr txBox="1">
            <a:spLocks noGrp="1" noChangeArrowheads="1"/>
          </p:cNvSpPr>
          <p:nvPr/>
        </p:nvSpPr>
        <p:spPr bwMode="auto">
          <a:xfrm>
            <a:off x="3885996" y="8687297"/>
            <a:ext cx="2972004" cy="45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47" tIns="0" rIns="19047" bIns="0" anchor="b"/>
          <a:lstStyle/>
          <a:p>
            <a:pPr algn="r" defTabSz="914450"/>
            <a:fld id="{D3AC7A74-A83C-4B2C-9B12-9C57A3BA2667}" type="slidenum">
              <a:rPr lang="en-US" sz="1000" i="1"/>
              <a:pPr algn="r" defTabSz="914450"/>
              <a:t>9</a:t>
            </a:fld>
            <a:r>
              <a:rPr lang="en-US" sz="1000" i="1" dirty="0"/>
              <a:t>##</a:t>
            </a:r>
            <a:endParaRPr lang="en-US" sz="1200" dirty="0"/>
          </a:p>
        </p:txBody>
      </p:sp>
      <p:sp>
        <p:nvSpPr>
          <p:cNvPr id="532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532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bg-BG" smtClean="0"/>
          </a:p>
        </p:txBody>
      </p:sp>
    </p:spTree>
    <p:extLst>
      <p:ext uri="{BB962C8B-B14F-4D97-AF65-F5344CB8AC3E}">
        <p14:creationId xmlns:p14="http://schemas.microsoft.com/office/powerpoint/2010/main" val="2976854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(c) 2005 National Academy for Software Development - http://academy.devbg.org. All rights reserved. Unauthorized copying or re-distribution is strictly prohibited.(c) 2006 National Academy for Software Development - http://academy.devbg.org*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391124-9C38-4662-B4C0-C39776F8FB61}" type="slidenum">
              <a:rPr lang="en-US"/>
              <a:pPr/>
              <a:t>11</a:t>
            </a:fld>
            <a:r>
              <a:rPr lang="en-US" dirty="0"/>
              <a:t>##</a:t>
            </a: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*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r>
              <a:rPr lang="en-US" dirty="0"/>
              <a:t>07/16/96</a:t>
            </a:r>
          </a:p>
        </p:txBody>
      </p:sp>
      <p:sp>
        <p:nvSpPr>
          <p:cNvPr id="53252" name="Rectangle 6"/>
          <p:cNvSpPr txBox="1">
            <a:spLocks noGrp="1" noChangeArrowheads="1"/>
          </p:cNvSpPr>
          <p:nvPr/>
        </p:nvSpPr>
        <p:spPr bwMode="auto">
          <a:xfrm>
            <a:off x="1" y="8687297"/>
            <a:ext cx="2972004" cy="45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47" tIns="0" rIns="19047" bIns="0" anchor="b"/>
          <a:lstStyle/>
          <a:p>
            <a:pPr defTabSz="914450"/>
            <a:r>
              <a:rPr lang="en-US" sz="1000" i="1" dirty="0"/>
              <a:t>(c) 2006 National Academy for Software Development - http://academy.devbg.org*</a:t>
            </a:r>
            <a:endParaRPr lang="en-US" sz="1200" dirty="0"/>
          </a:p>
        </p:txBody>
      </p:sp>
      <p:sp>
        <p:nvSpPr>
          <p:cNvPr id="53253" name="Rectangle 7"/>
          <p:cNvSpPr txBox="1">
            <a:spLocks noGrp="1" noChangeArrowheads="1"/>
          </p:cNvSpPr>
          <p:nvPr/>
        </p:nvSpPr>
        <p:spPr bwMode="auto">
          <a:xfrm>
            <a:off x="3885996" y="8687297"/>
            <a:ext cx="2972004" cy="45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47" tIns="0" rIns="19047" bIns="0" anchor="b"/>
          <a:lstStyle/>
          <a:p>
            <a:pPr algn="r" defTabSz="914450"/>
            <a:fld id="{D3AC7A74-A83C-4B2C-9B12-9C57A3BA2667}" type="slidenum">
              <a:rPr lang="en-US" sz="1000" i="1"/>
              <a:pPr algn="r" defTabSz="914450"/>
              <a:t>11</a:t>
            </a:fld>
            <a:r>
              <a:rPr lang="en-US" sz="1000" i="1" dirty="0"/>
              <a:t>##</a:t>
            </a:r>
            <a:endParaRPr lang="en-US" sz="1200" dirty="0"/>
          </a:p>
        </p:txBody>
      </p:sp>
      <p:sp>
        <p:nvSpPr>
          <p:cNvPr id="532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532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bg-BG" smtClean="0"/>
          </a:p>
        </p:txBody>
      </p:sp>
    </p:spTree>
    <p:extLst>
      <p:ext uri="{BB962C8B-B14F-4D97-AF65-F5344CB8AC3E}">
        <p14:creationId xmlns:p14="http://schemas.microsoft.com/office/powerpoint/2010/main" val="1316556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(c) 2005 National Academy for Software Development - http://academy.devbg.org. All rights reserved. Unauthorized copying or re-distribution is strictly prohibited.(c) 2006 National Academy for Software Development - http://academy.devbg.org*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391124-9C38-4662-B4C0-C39776F8FB61}" type="slidenum">
              <a:rPr lang="en-US"/>
              <a:pPr/>
              <a:t>24</a:t>
            </a:fld>
            <a:r>
              <a:rPr lang="en-US" dirty="0"/>
              <a:t>##</a:t>
            </a: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*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r>
              <a:rPr lang="en-US" dirty="0"/>
              <a:t>07/16/96</a:t>
            </a:r>
          </a:p>
        </p:txBody>
      </p:sp>
      <p:sp>
        <p:nvSpPr>
          <p:cNvPr id="53252" name="Rectangle 6"/>
          <p:cNvSpPr txBox="1">
            <a:spLocks noGrp="1" noChangeArrowheads="1"/>
          </p:cNvSpPr>
          <p:nvPr/>
        </p:nvSpPr>
        <p:spPr bwMode="auto">
          <a:xfrm>
            <a:off x="1" y="8687297"/>
            <a:ext cx="2972004" cy="45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47" tIns="0" rIns="19047" bIns="0" anchor="b"/>
          <a:lstStyle/>
          <a:p>
            <a:pPr defTabSz="914450"/>
            <a:r>
              <a:rPr lang="en-US" sz="1000" i="1" dirty="0"/>
              <a:t>(c) 2006 National Academy for Software Development - http://academy.devbg.org*</a:t>
            </a:r>
            <a:endParaRPr lang="en-US" sz="1200" dirty="0"/>
          </a:p>
        </p:txBody>
      </p:sp>
      <p:sp>
        <p:nvSpPr>
          <p:cNvPr id="53253" name="Rectangle 7"/>
          <p:cNvSpPr txBox="1">
            <a:spLocks noGrp="1" noChangeArrowheads="1"/>
          </p:cNvSpPr>
          <p:nvPr/>
        </p:nvSpPr>
        <p:spPr bwMode="auto">
          <a:xfrm>
            <a:off x="3885996" y="8687297"/>
            <a:ext cx="2972004" cy="45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47" tIns="0" rIns="19047" bIns="0" anchor="b"/>
          <a:lstStyle/>
          <a:p>
            <a:pPr algn="r" defTabSz="914450"/>
            <a:fld id="{D3AC7A74-A83C-4B2C-9B12-9C57A3BA2667}" type="slidenum">
              <a:rPr lang="en-US" sz="1000" i="1"/>
              <a:pPr algn="r" defTabSz="914450"/>
              <a:t>24</a:t>
            </a:fld>
            <a:r>
              <a:rPr lang="en-US" sz="1000" i="1" dirty="0"/>
              <a:t>##</a:t>
            </a:r>
            <a:endParaRPr lang="en-US" sz="1200" dirty="0"/>
          </a:p>
        </p:txBody>
      </p:sp>
      <p:sp>
        <p:nvSpPr>
          <p:cNvPr id="532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532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bg-BG" smtClean="0"/>
          </a:p>
        </p:txBody>
      </p:sp>
    </p:spTree>
    <p:extLst>
      <p:ext uri="{BB962C8B-B14F-4D97-AF65-F5344CB8AC3E}">
        <p14:creationId xmlns:p14="http://schemas.microsoft.com/office/powerpoint/2010/main" val="2220636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4F6EA-423E-42DF-9292-215E7D886C4E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396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smtClean="0"/>
              <a:t>© Software University Foundation – </a:t>
            </a:r>
            <a:r>
              <a:rPr lang="en-US" sz="1000" u="sng" smtClean="0">
                <a:hlinkClick r:id="rId3"/>
              </a:rPr>
              <a:t>http://softuni.org</a:t>
            </a:r>
            <a:endParaRPr lang="en-US" sz="1000" smtClean="0"/>
          </a:p>
          <a:p>
            <a:r>
              <a:rPr lang="en-US" sz="1000" smtClean="0"/>
              <a:t>This work is licensed under the </a:t>
            </a:r>
            <a:r>
              <a:rPr lang="en-US" sz="1000" u="sng" noProof="1" smtClean="0">
                <a:hlinkClick r:id="rId4"/>
              </a:rPr>
              <a:t>Creative Commons Attribution-NonCommercial-ShareAlike</a:t>
            </a:r>
            <a:r>
              <a:rPr lang="en-US" sz="1000" noProof="1" smtClean="0"/>
              <a:t> </a:t>
            </a:r>
            <a:r>
              <a:rPr lang="en-US" sz="1000" smtClean="0"/>
              <a:t>license.</a:t>
            </a:r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744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smtClean="0"/>
              <a:t>© Software University Foundation – </a:t>
            </a:r>
            <a:r>
              <a:rPr lang="en-US" sz="1000" u="sng" smtClean="0">
                <a:hlinkClick r:id="rId3"/>
              </a:rPr>
              <a:t>http://softuni.org</a:t>
            </a:r>
            <a:endParaRPr lang="en-US" sz="1000" smtClean="0"/>
          </a:p>
          <a:p>
            <a:r>
              <a:rPr lang="en-US" sz="1000" smtClean="0"/>
              <a:t>This work is licensed under the </a:t>
            </a:r>
            <a:r>
              <a:rPr lang="en-US" sz="1000" u="sng" noProof="1" smtClean="0">
                <a:hlinkClick r:id="rId4"/>
              </a:rPr>
              <a:t>Creative Commons Attribution-NonCommercial-ShareAlike</a:t>
            </a:r>
            <a:r>
              <a:rPr lang="en-US" sz="1000" noProof="1" smtClean="0"/>
              <a:t> </a:t>
            </a:r>
            <a:r>
              <a:rPr lang="en-US" sz="1000" smtClean="0"/>
              <a:t>license.</a:t>
            </a:r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994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smtClean="0"/>
              <a:t>© Software University Foundation – </a:t>
            </a:r>
            <a:r>
              <a:rPr lang="en-US" sz="1000" u="sng" smtClean="0">
                <a:hlinkClick r:id="rId3"/>
              </a:rPr>
              <a:t>http://softuni.org</a:t>
            </a:r>
            <a:endParaRPr lang="en-US" sz="1000" smtClean="0"/>
          </a:p>
          <a:p>
            <a:r>
              <a:rPr lang="en-US" sz="1000" smtClean="0"/>
              <a:t>This work is licensed under the </a:t>
            </a:r>
            <a:r>
              <a:rPr lang="en-US" sz="1000" u="sng" noProof="1" smtClean="0">
                <a:hlinkClick r:id="rId4"/>
              </a:rPr>
              <a:t>Creative Commons Attribution-NonCommercial-ShareAlike</a:t>
            </a:r>
            <a:r>
              <a:rPr lang="en-US" sz="1000" noProof="1" smtClean="0"/>
              <a:t> </a:t>
            </a:r>
            <a:r>
              <a:rPr lang="en-US" sz="1000" smtClean="0"/>
              <a:t>license.</a:t>
            </a:r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762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youtube.com/SoftwareUniversity" TargetMode="External"/><Relationship Id="rId12" Type="http://schemas.openxmlformats.org/officeDocument/2006/relationships/hyperlink" Target="http://www.introprogramming.info/" TargetMode="External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6.png"/><Relationship Id="rId4" Type="http://schemas.openxmlformats.org/officeDocument/2006/relationships/hyperlink" Target="http://softuni.bg/" TargetMode="External"/><Relationship Id="rId5" Type="http://schemas.openxmlformats.org/officeDocument/2006/relationships/hyperlink" Target="http://softuni.org/" TargetMode="External"/><Relationship Id="rId6" Type="http://schemas.openxmlformats.org/officeDocument/2006/relationships/hyperlink" Target="http://www.nakov.com/" TargetMode="External"/><Relationship Id="rId7" Type="http://schemas.openxmlformats.org/officeDocument/2006/relationships/hyperlink" Target="http://forum.softuni.bg/" TargetMode="External"/><Relationship Id="rId8" Type="http://schemas.openxmlformats.org/officeDocument/2006/relationships/hyperlink" Target="http://judge.softuni.bg/" TargetMode="External"/><Relationship Id="rId9" Type="http://schemas.openxmlformats.org/officeDocument/2006/relationships/hyperlink" Target="https://www.facebook.com/SoftwareUniversity" TargetMode="External"/><Relationship Id="rId10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Presentation Subtitle</a:t>
            </a:r>
            <a:endParaRPr dirty="0"/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64083"/>
            <a:ext cx="3187613" cy="5251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Author Name</a:t>
            </a:r>
            <a:endParaRPr lang="en-US" dirty="0"/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Insert a Picture Here</a:t>
            </a:r>
            <a:endParaRPr lang="en-US" dirty="0"/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33982"/>
            <a:ext cx="3187614" cy="444343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Position</a:t>
            </a:r>
            <a:endParaRPr lang="en-US" dirty="0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11671"/>
            <a:ext cx="3187613" cy="39586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Web Site</a:t>
            </a:r>
            <a:endParaRPr lang="en-US" dirty="0"/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Company Name</a:t>
            </a:r>
            <a:endParaRPr lang="en-US" dirty="0"/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Company Web 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188814" y="6525002"/>
            <a:ext cx="1223999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4412" y="6525002"/>
            <a:ext cx="10150400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Level`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9577597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 smtClean="0"/>
              <a:t>Slide Title</a:t>
            </a:r>
            <a:endParaRPr dirty="0"/>
          </a:p>
        </p:txBody>
      </p:sp>
      <p:pic>
        <p:nvPicPr>
          <p:cNvPr id="1026" name="Picture 2" descr="D:\_WORK PROJECTS\Nakov\Presentation Slides Design\STORE\Software University Foundation Logo BG and ENG black WHITOUT background CMYK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28212" y="228600"/>
            <a:ext cx="2175525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212" y="4953000"/>
            <a:ext cx="8938472" cy="820600"/>
          </a:xfrm>
        </p:spPr>
        <p:txBody>
          <a:bodyPr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 smtClean="0"/>
              <a:t>Click to Edit Section Title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446212" y="5754968"/>
            <a:ext cx="8938472" cy="688256"/>
          </a:xfrm>
        </p:spPr>
        <p:txBody>
          <a:bodyPr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Section Subtitle</a:t>
            </a:r>
          </a:p>
        </p:txBody>
      </p:sp>
      <p:pic>
        <p:nvPicPr>
          <p:cNvPr id="9" name="Picture 2" descr="D:\_WORK PROJECTS\Nakov\Presentation Slides Design\STORE\Software University Foundation Logo BG and ENG black WHITOUT background CMYK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28212" y="228600"/>
            <a:ext cx="2175525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633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247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>
          <a:xfrm rot="20967018">
            <a:off x="52437" y="3176455"/>
            <a:ext cx="7313295" cy="1261884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lvl="0" indent="0" algn="ctr" ea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None/>
            </a:pPr>
            <a:r>
              <a:rPr lang="en-US" sz="10000" b="1" kern="1200" noProof="0" dirty="0" smtClean="0">
                <a:solidFill>
                  <a:srgbClr val="F3BE60"/>
                </a:solidFill>
                <a:latin typeface="+mj-lt"/>
                <a:ea typeface="+mj-ea"/>
                <a:cs typeface="+mj-cs"/>
              </a:rPr>
              <a:t>Questions?</a:t>
            </a:r>
            <a:endParaRPr lang="en-US" sz="10000" b="1" spc="150" dirty="0">
              <a:ln w="11430"/>
              <a:solidFill>
                <a:schemeClr val="tx1">
                  <a:lumMod val="40000"/>
                  <a:lumOff val="6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lt"/>
            </a:endParaRPr>
          </a:p>
        </p:txBody>
      </p:sp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 smtClean="0"/>
              <a:t>Course Web Site</a:t>
            </a:r>
            <a:endParaRPr lang="en-US" dirty="0"/>
          </a:p>
        </p:txBody>
      </p:sp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8412" y="261000"/>
            <a:ext cx="2050131" cy="670675"/>
          </a:xfrm>
          <a:prstGeom prst="rect">
            <a:avLst/>
          </a:prstGeom>
        </p:spPr>
      </p:pic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9577597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 smtClean="0"/>
              <a:t>Presentation Title</a:t>
            </a:r>
            <a:endParaRPr dirty="0"/>
          </a:p>
        </p:txBody>
      </p:sp>
      <p:sp>
        <p:nvSpPr>
          <p:cNvPr id="2" name="TextBox 1">
            <a:hlinkClick r:id="rId4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03A14"/>
                </a:solidFill>
              </a:rPr>
              <a:t>?</a:t>
            </a:r>
            <a:endParaRPr lang="en-US" sz="2000" b="1" dirty="0">
              <a:solidFill>
                <a:srgbClr val="603A14"/>
              </a:solidFill>
            </a:endParaRPr>
          </a:p>
        </p:txBody>
      </p:sp>
      <p:sp>
        <p:nvSpPr>
          <p:cNvPr id="27" name="TextBox 26">
            <a:hlinkClick r:id="rId5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03A14"/>
                </a:solidFill>
              </a:rPr>
              <a:t>?</a:t>
            </a:r>
            <a:endParaRPr lang="en-US" sz="2000" b="1" dirty="0">
              <a:solidFill>
                <a:srgbClr val="603A14"/>
              </a:solidFill>
            </a:endParaRPr>
          </a:p>
        </p:txBody>
      </p:sp>
      <p:sp>
        <p:nvSpPr>
          <p:cNvPr id="51" name="TextBox 50">
            <a:hlinkClick r:id="rId6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603A14"/>
                </a:solidFill>
              </a:rPr>
              <a:t>?</a:t>
            </a:r>
            <a:endParaRPr lang="en-US" sz="1200" dirty="0">
              <a:solidFill>
                <a:srgbClr val="603A14"/>
              </a:solidFill>
            </a:endParaRPr>
          </a:p>
        </p:txBody>
      </p:sp>
      <p:sp>
        <p:nvSpPr>
          <p:cNvPr id="52" name="TextBox 51">
            <a:hlinkClick r:id="rId7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603A14"/>
                </a:solidFill>
              </a:rPr>
              <a:t>?</a:t>
            </a:r>
            <a:endParaRPr lang="en-US" sz="1400" dirty="0">
              <a:solidFill>
                <a:srgbClr val="603A14"/>
              </a:solidFill>
            </a:endParaRPr>
          </a:p>
        </p:txBody>
      </p:sp>
      <p:sp>
        <p:nvSpPr>
          <p:cNvPr id="53" name="TextBox 52">
            <a:hlinkClick r:id="rId8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603A14"/>
                </a:solidFill>
              </a:rPr>
              <a:t>?</a:t>
            </a:r>
            <a:endParaRPr lang="en-US" sz="1800" b="1" dirty="0">
              <a:solidFill>
                <a:srgbClr val="603A14"/>
              </a:solidFill>
            </a:endParaRPr>
          </a:p>
        </p:txBody>
      </p:sp>
      <p:sp>
        <p:nvSpPr>
          <p:cNvPr id="54" name="TextBox 53">
            <a:hlinkClick r:id="rId9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603A14"/>
                </a:solidFill>
              </a:rPr>
              <a:t>?</a:t>
            </a:r>
            <a:endParaRPr lang="en-US" sz="2400" b="1" dirty="0">
              <a:solidFill>
                <a:srgbClr val="603A14"/>
              </a:solidFill>
            </a:endParaRPr>
          </a:p>
        </p:txBody>
      </p:sp>
      <p:sp>
        <p:nvSpPr>
          <p:cNvPr id="56" name="TextBox 55">
            <a:hlinkClick r:id="rId10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603A14"/>
                </a:solidFill>
              </a:rPr>
              <a:t>?</a:t>
            </a:r>
            <a:endParaRPr lang="en-US" sz="1400" dirty="0">
              <a:solidFill>
                <a:srgbClr val="603A14"/>
              </a:solidFill>
            </a:endParaRPr>
          </a:p>
        </p:txBody>
      </p:sp>
      <p:sp>
        <p:nvSpPr>
          <p:cNvPr id="57" name="TextBox 56">
            <a:hlinkClick r:id="rId11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603A14"/>
                </a:solidFill>
              </a:rPr>
              <a:t>?</a:t>
            </a:r>
            <a:endParaRPr lang="en-US" sz="1200" dirty="0">
              <a:solidFill>
                <a:srgbClr val="603A14"/>
              </a:solidFill>
            </a:endParaRPr>
          </a:p>
        </p:txBody>
      </p:sp>
      <p:sp>
        <p:nvSpPr>
          <p:cNvPr id="58" name="TextBox 57">
            <a:hlinkClick r:id="rId12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603A14"/>
                </a:solidFill>
              </a:rPr>
              <a:t>?</a:t>
            </a:r>
            <a:endParaRPr lang="en-US" sz="1400" dirty="0">
              <a:solidFill>
                <a:srgbClr val="603A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79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814" y="6525002"/>
            <a:ext cx="1223999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4412" y="6525002"/>
            <a:ext cx="10150400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7" r:id="rId4"/>
    <p:sldLayoutId id="2147483672" r:id="rId5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panose="05000000000000000000" pitchFamily="2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6" algn="l" defTabSz="1218987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panose="05000000000000000000" pitchFamily="2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6" algn="l" defTabSz="1218987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panose="05000000000000000000" pitchFamily="2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6" algn="l" defTabSz="1218987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panose="05000000000000000000" pitchFamily="2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6" algn="l" defTabSz="1218987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panose="05000000000000000000" pitchFamily="2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6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6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2" indent="-231606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6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2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6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184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4" Type="http://schemas.openxmlformats.org/officeDocument/2006/relationships/image" Target="../media/image7.png"/><Relationship Id="rId5" Type="http://schemas.openxmlformats.org/officeDocument/2006/relationships/image" Target="../media/image3.png"/><Relationship Id="rId6" Type="http://schemas.openxmlformats.org/officeDocument/2006/relationships/image" Target="../media/image8.jpeg"/><Relationship Id="rId7" Type="http://schemas.openxmlformats.org/officeDocument/2006/relationships/hyperlink" Target="http://softuni.bg/" TargetMode="External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3" Type="http://schemas.openxmlformats.org/officeDocument/2006/relationships/image" Target="../media/image32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43.xml.rels><?xml version="1.0" encoding="UTF-8" standalone="yes"?>
<Relationships xmlns="http://schemas.openxmlformats.org/package/2006/relationships"><Relationship Id="rId11" Type="http://schemas.openxmlformats.org/officeDocument/2006/relationships/hyperlink" Target="http://smartit.bg/" TargetMode="External"/><Relationship Id="rId12" Type="http://schemas.openxmlformats.org/officeDocument/2006/relationships/image" Target="../media/image38.png"/><Relationship Id="rId13" Type="http://schemas.openxmlformats.org/officeDocument/2006/relationships/hyperlink" Target="http://www.softwaregroup-bg.com/" TargetMode="External"/><Relationship Id="rId14" Type="http://schemas.openxmlformats.org/officeDocument/2006/relationships/image" Target="../media/image39.png"/><Relationship Id="rId15" Type="http://schemas.openxmlformats.org/officeDocument/2006/relationships/hyperlink" Target="http://www.superhosting.bg/" TargetMode="External"/><Relationship Id="rId16" Type="http://schemas.openxmlformats.org/officeDocument/2006/relationships/image" Target="../media/image40.png"/><Relationship Id="rId17" Type="http://schemas.openxmlformats.org/officeDocument/2006/relationships/image" Target="../media/image41.png"/><Relationship Id="rId18" Type="http://schemas.openxmlformats.org/officeDocument/2006/relationships/image" Target="../media/image42.png"/><Relationship Id="rId19" Type="http://schemas.openxmlformats.org/officeDocument/2006/relationships/hyperlink" Target="https://softuni.bg/courses/oop/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vivacom.bg/" TargetMode="External"/><Relationship Id="rId4" Type="http://schemas.openxmlformats.org/officeDocument/2006/relationships/image" Target="../media/image34.jpeg"/><Relationship Id="rId5" Type="http://schemas.openxmlformats.org/officeDocument/2006/relationships/hyperlink" Target="http://xs-software.com/" TargetMode="External"/><Relationship Id="rId6" Type="http://schemas.openxmlformats.org/officeDocument/2006/relationships/image" Target="../media/image35.png"/><Relationship Id="rId7" Type="http://schemas.openxmlformats.org/officeDocument/2006/relationships/hyperlink" Target="http://www.sbtech.com/" TargetMode="External"/><Relationship Id="rId8" Type="http://schemas.openxmlformats.org/officeDocument/2006/relationships/image" Target="../media/image36.png"/><Relationship Id="rId9" Type="http://schemas.openxmlformats.org/officeDocument/2006/relationships/hyperlink" Target="http://komfo.com/" TargetMode="External"/><Relationship Id="rId10" Type="http://schemas.openxmlformats.org/officeDocument/2006/relationships/image" Target="../media/image3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4" Type="http://schemas.openxmlformats.org/officeDocument/2006/relationships/image" Target="../media/image43.png"/><Relationship Id="rId5" Type="http://schemas.openxmlformats.org/officeDocument/2006/relationships/hyperlink" Target="http://www.introprogramming.info/english-intro-csharp-book/" TargetMode="External"/><Relationship Id="rId6" Type="http://schemas.openxmlformats.org/officeDocument/2006/relationships/hyperlink" Target="http://creativecommons.org/licenses/by-sa/4.0/" TargetMode="External"/><Relationship Id="rId7" Type="http://schemas.openxmlformats.org/officeDocument/2006/relationships/hyperlink" Target="https://telerikacademy.com/Courses/Courses/Details/159" TargetMode="External"/><Relationship Id="rId8" Type="http://schemas.openxmlformats.org/officeDocument/2006/relationships/hyperlink" Target="http://creativecommons.org/licenses/by-nc-sa/3.0/deed.en_US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4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5.png"/><Relationship Id="rId12" Type="http://schemas.openxmlformats.org/officeDocument/2006/relationships/image" Target="../media/image46.png"/><Relationship Id="rId13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softuni.org/" TargetMode="External"/><Relationship Id="rId4" Type="http://schemas.openxmlformats.org/officeDocument/2006/relationships/hyperlink" Target="http://softuni.bg/" TargetMode="External"/><Relationship Id="rId5" Type="http://schemas.openxmlformats.org/officeDocument/2006/relationships/hyperlink" Target="https://www.facebook.com/SoftwareUniversity" TargetMode="External"/><Relationship Id="rId6" Type="http://schemas.openxmlformats.org/officeDocument/2006/relationships/hyperlink" Target="http://www.youtube.com/SoftwareUniversity" TargetMode="External"/><Relationship Id="rId7" Type="http://schemas.openxmlformats.org/officeDocument/2006/relationships/hyperlink" Target="http://forum.softuni.bg/" TargetMode="External"/><Relationship Id="rId8" Type="http://schemas.openxmlformats.org/officeDocument/2006/relationships/image" Target="../media/image44.png"/><Relationship Id="rId9" Type="http://schemas.openxmlformats.org/officeDocument/2006/relationships/image" Target="../media/image6.png"/><Relationship Id="rId10" Type="http://schemas.openxmlformats.org/officeDocument/2006/relationships/hyperlink" Target="http://www.facebook.com/SoftwareUniversity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817812" y="744191"/>
            <a:ext cx="8748499" cy="11715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Encapsulation and Polymorphism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427412" y="1981200"/>
            <a:ext cx="8138899" cy="131965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Encapsulation, Polymorphism, Class Hierarchies, </a:t>
            </a:r>
            <a:r>
              <a:rPr lang="en-US" dirty="0"/>
              <a:t>Cohesion and Coupling</a:t>
            </a:r>
          </a:p>
          <a:p>
            <a:endParaRPr lang="en-US" dirty="0"/>
          </a:p>
        </p:txBody>
      </p:sp>
      <p:pic>
        <p:nvPicPr>
          <p:cNvPr id="1028" name="Picture 4">
            <a:hlinkClick r:id="rId3" tooltip="This work is licensed under the &quot;Creative Commons Attribution-NonCommercial-ShareAlike 4.0 International&quot; licens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83" y="2972635"/>
            <a:ext cx="2175525" cy="761165"/>
          </a:xfrm>
          <a:prstGeom prst="roundRect">
            <a:avLst>
              <a:gd name="adj" fmla="val 3940"/>
            </a:avLst>
          </a:prstGeom>
          <a:solidFill>
            <a:srgbClr val="231F20">
              <a:alpha val="50000"/>
            </a:srgbClr>
          </a:solidFill>
          <a:ln>
            <a:solidFill>
              <a:schemeClr val="accent1">
                <a:lumMod val="75000"/>
                <a:alpha val="50000"/>
              </a:schemeClr>
            </a:solidFill>
          </a:ln>
          <a:extLst/>
        </p:spPr>
      </p:pic>
      <p:pic>
        <p:nvPicPr>
          <p:cNvPr id="13" name="Picture 2" descr="D:\_WORK PROJECTS\Nakov\Presentation Slides Design\STORE\Software University Foundation Logo BG and ENG black WHITOUT background CMYK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33" t="-11972" r="-4044" b="1048"/>
          <a:stretch/>
        </p:blipFill>
        <p:spPr bwMode="auto">
          <a:xfrm>
            <a:off x="825157" y="1887144"/>
            <a:ext cx="2172351" cy="795696"/>
          </a:xfrm>
          <a:prstGeom prst="roundRect">
            <a:avLst>
              <a:gd name="adj" fmla="val 3940"/>
            </a:avLst>
          </a:prstGeom>
          <a:solidFill>
            <a:srgbClr val="231F20">
              <a:alpha val="50000"/>
            </a:srgbClr>
          </a:solidFill>
          <a:ln>
            <a:solidFill>
              <a:schemeClr val="accent1">
                <a:lumMod val="75000"/>
                <a:alpha val="50000"/>
              </a:schemeClr>
            </a:solidFill>
          </a:ln>
        </p:spPr>
      </p:pic>
      <p:pic>
        <p:nvPicPr>
          <p:cNvPr id="1027" name="Picture 3" descr="C:\Documents\Courses\OOP\OOP Images\Candy-candy-30424659-2560-170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12" y="3581400"/>
            <a:ext cx="4255170" cy="2633937"/>
          </a:xfrm>
          <a:prstGeom prst="roundRect">
            <a:avLst>
              <a:gd name="adj" fmla="val 14594"/>
            </a:avLst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60412" y="4343400"/>
            <a:ext cx="3187613" cy="525135"/>
          </a:xfrm>
        </p:spPr>
        <p:txBody>
          <a:bodyPr/>
          <a:lstStyle/>
          <a:p>
            <a:r>
              <a:rPr lang="en-US" dirty="0" smtClean="0"/>
              <a:t>SoftUni Team</a:t>
            </a:r>
            <a:endParaRPr lang="en-US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60413" y="4813299"/>
            <a:ext cx="3187614" cy="444343"/>
          </a:xfrm>
        </p:spPr>
        <p:txBody>
          <a:bodyPr/>
          <a:lstStyle/>
          <a:p>
            <a:r>
              <a:rPr lang="en-US" dirty="0"/>
              <a:t>Technical </a:t>
            </a:r>
            <a:r>
              <a:rPr lang="en-US" dirty="0" smtClean="0"/>
              <a:t>Trainers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760412" y="5257800"/>
            <a:ext cx="3187613" cy="363552"/>
          </a:xfrm>
        </p:spPr>
        <p:txBody>
          <a:bodyPr/>
          <a:lstStyle/>
          <a:p>
            <a:r>
              <a:rPr lang="en-US" dirty="0"/>
              <a:t>Software </a:t>
            </a:r>
            <a:r>
              <a:rPr lang="en-US" dirty="0" smtClean="0"/>
              <a:t>University</a:t>
            </a:r>
            <a:endParaRPr lang="en-US" dirty="0"/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760412" y="5598962"/>
            <a:ext cx="3187613" cy="331235"/>
          </a:xfrm>
        </p:spPr>
        <p:txBody>
          <a:bodyPr/>
          <a:lstStyle/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softuni.bg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4581" y="3733800"/>
            <a:ext cx="2152473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07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5562600"/>
            <a:ext cx="8938472" cy="820600"/>
          </a:xfrm>
        </p:spPr>
        <p:txBody>
          <a:bodyPr/>
          <a:lstStyle/>
          <a:p>
            <a:r>
              <a:rPr lang="en-US" smtClean="0"/>
              <a:t>Exercise </a:t>
            </a:r>
            <a:r>
              <a:rPr lang="en-US" dirty="0" smtClean="0"/>
              <a:t>in Class</a:t>
            </a:r>
            <a:endParaRPr lang="en-US" dirty="0"/>
          </a:p>
        </p:txBody>
      </p:sp>
      <p:pic>
        <p:nvPicPr>
          <p:cNvPr id="1028" name="Picture 4" descr="https://lh5.googleusercontent.com/-hEKQOWAu9VU/U4Ru_nV7_PI/AAAAAAAAIH8/EwutAZyzJA8/w1044-h587-no/DSC066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484" y="1143000"/>
            <a:ext cx="7215928" cy="405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85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2" y="1524001"/>
            <a:ext cx="4323044" cy="3484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6212" y="5504000"/>
            <a:ext cx="8938472" cy="820600"/>
          </a:xfrm>
        </p:spPr>
        <p:txBody>
          <a:bodyPr/>
          <a:lstStyle/>
          <a:p>
            <a:r>
              <a:rPr lang="en-US" dirty="0" smtClean="0"/>
              <a:t>Polymorphism</a:t>
            </a:r>
            <a:endParaRPr lang="en-US" dirty="0"/>
          </a:p>
        </p:txBody>
      </p:sp>
      <p:pic>
        <p:nvPicPr>
          <p:cNvPr id="1026" name="Picture 2" descr="http://www.ntu.edu.sg/home/ehchua/programming/java/images/OOP_PolymorphismAbstractShap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684" y="1524001"/>
            <a:ext cx="4943528" cy="3484108"/>
          </a:xfrm>
          <a:prstGeom prst="roundRect">
            <a:avLst>
              <a:gd name="adj" fmla="val 1874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3588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9" name="Rectangle 3"/>
          <p:cNvSpPr>
            <a:spLocks noGrp="1" noChangeArrowheads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Polymorphism </a:t>
            </a:r>
            <a:r>
              <a:rPr lang="en-US" dirty="0" smtClean="0"/>
              <a:t>= the ability </a:t>
            </a:r>
            <a:r>
              <a:rPr lang="en-US" dirty="0"/>
              <a:t>to take more than one </a:t>
            </a:r>
            <a:r>
              <a:rPr lang="en-US" dirty="0" smtClean="0"/>
              <a:t>form</a:t>
            </a:r>
            <a:br>
              <a:rPr lang="en-US" dirty="0" smtClean="0"/>
            </a:br>
            <a:r>
              <a:rPr lang="en-US" dirty="0" smtClean="0"/>
              <a:t>(objects have more than one type)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A class can be used through its parent interface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A child class may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override</a:t>
            </a:r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 (change) </a:t>
            </a:r>
            <a:r>
              <a:rPr lang="en-U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some of the </a:t>
            </a:r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parent's methods</a:t>
            </a:r>
            <a:endParaRPr lang="en-US" dirty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en-US" dirty="0"/>
              <a:t>Polymorphism </a:t>
            </a:r>
            <a:r>
              <a:rPr lang="en-US" dirty="0" smtClean="0"/>
              <a:t>allows invoking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abstract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operations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Defined </a:t>
            </a:r>
            <a:r>
              <a:rPr lang="en-U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in the base </a:t>
            </a:r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class / interface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Implemented in </a:t>
            </a:r>
            <a:r>
              <a:rPr lang="en-U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the child </a:t>
            </a:r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classes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Declared as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abstract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or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virtual</a:t>
            </a:r>
            <a:r>
              <a:rPr lang="en-U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or inside an interface</a:t>
            </a:r>
            <a:endParaRPr lang="bg-BG" b="1" dirty="0">
              <a:solidFill>
                <a:schemeClr val="tx2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02818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 anchorCtr="0"/>
          <a:lstStyle/>
          <a:p>
            <a:pPr>
              <a:lnSpc>
                <a:spcPts val="4000"/>
              </a:lnSpc>
              <a:defRPr/>
            </a:pPr>
            <a:r>
              <a:rPr lang="en-US" sz="4000" dirty="0"/>
              <a:t>Polymorphism</a:t>
            </a:r>
            <a:endParaRPr lang="bg-BG" sz="4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126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4173504" y="1823880"/>
            <a:ext cx="3759096" cy="41971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25400"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lIns="108000" tIns="108000" rIns="108000" bIns="108000" anchor="ctr" anchorCtr="0">
            <a:noAutofit/>
          </a:bodyPr>
          <a:lstStyle/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+CalcSurface() : double</a:t>
            </a:r>
          </a:p>
        </p:txBody>
      </p:sp>
      <p:sp>
        <p:nvSpPr>
          <p:cNvPr id="801794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 anchorCtr="0"/>
          <a:lstStyle/>
          <a:p>
            <a:pPr>
              <a:lnSpc>
                <a:spcPts val="4000"/>
              </a:lnSpc>
              <a:defRPr/>
            </a:pPr>
            <a:r>
              <a:rPr lang="en-US" sz="4000" dirty="0"/>
              <a:t>Polymorphism – Example</a:t>
            </a:r>
            <a:endParaRPr lang="bg-BG" sz="4000" dirty="0"/>
          </a:p>
        </p:txBody>
      </p:sp>
      <p:sp>
        <p:nvSpPr>
          <p:cNvPr id="801797" name="Rectangle 5"/>
          <p:cNvSpPr>
            <a:spLocks noChangeArrowheads="1"/>
          </p:cNvSpPr>
          <p:nvPr/>
        </p:nvSpPr>
        <p:spPr bwMode="auto">
          <a:xfrm>
            <a:off x="507868" y="5000625"/>
            <a:ext cx="5392552" cy="1400175"/>
          </a:xfrm>
          <a:prstGeom prst="rect">
            <a:avLst/>
          </a:prstGeom>
          <a:solidFill>
            <a:srgbClr val="B5DBE5">
              <a:alpha val="14902"/>
            </a:srgbClr>
          </a:solidFill>
          <a:ln w="12700" algn="ctr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5000"/>
              </a:lnSpc>
              <a:defRPr/>
            </a:pPr>
            <a:r>
              <a:rPr lang="en-US" sz="20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public override double CalcSurface</a:t>
            </a: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() </a:t>
            </a:r>
            <a:endParaRPr lang="en-US" sz="2000" b="1" noProof="1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  <a:p>
            <a:pPr>
              <a:lnSpc>
                <a:spcPct val="95000"/>
              </a:lnSpc>
              <a:defRPr/>
            </a:pPr>
            <a:r>
              <a:rPr lang="en-US" sz="20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{</a:t>
            </a:r>
            <a:endParaRPr lang="en-US" sz="20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  <a:p>
            <a:pPr>
              <a:lnSpc>
                <a:spcPct val="95000"/>
              </a:lnSpc>
              <a:defRPr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</a:t>
            </a:r>
            <a:r>
              <a:rPr lang="en-US" sz="20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return </a:t>
            </a: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size * size;</a:t>
            </a:r>
          </a:p>
          <a:p>
            <a:pPr>
              <a:lnSpc>
                <a:spcPct val="95000"/>
              </a:lnSpc>
              <a:defRPr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}</a:t>
            </a:r>
          </a:p>
        </p:txBody>
      </p:sp>
      <p:sp>
        <p:nvSpPr>
          <p:cNvPr id="801799" name="Rectangle 7"/>
          <p:cNvSpPr>
            <a:spLocks noChangeArrowheads="1"/>
          </p:cNvSpPr>
          <p:nvPr/>
        </p:nvSpPr>
        <p:spPr bwMode="auto">
          <a:xfrm>
            <a:off x="6184260" y="5000625"/>
            <a:ext cx="5486400" cy="1400175"/>
          </a:xfrm>
          <a:prstGeom prst="rect">
            <a:avLst/>
          </a:prstGeom>
          <a:solidFill>
            <a:srgbClr val="B5DBE5">
              <a:alpha val="14902"/>
            </a:srgbClr>
          </a:solidFill>
          <a:ln w="12700" algn="ctr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5000"/>
              </a:lnSpc>
              <a:defRPr/>
            </a:pPr>
            <a:r>
              <a:rPr lang="en-US" sz="20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public override double CalcSurface</a:t>
            </a: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() </a:t>
            </a:r>
            <a:endParaRPr lang="en-US" sz="2000" b="1" noProof="1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  <a:p>
            <a:pPr>
              <a:lnSpc>
                <a:spcPct val="95000"/>
              </a:lnSpc>
              <a:defRPr/>
            </a:pPr>
            <a:r>
              <a:rPr lang="en-US" sz="20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{</a:t>
            </a:r>
            <a:endParaRPr lang="en-US" sz="20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  <a:p>
            <a:pPr>
              <a:lnSpc>
                <a:spcPct val="95000"/>
              </a:lnSpc>
              <a:defRPr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</a:t>
            </a:r>
            <a:r>
              <a:rPr lang="en-US" sz="20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return Math.PI </a:t>
            </a: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* radius * raduis;</a:t>
            </a:r>
          </a:p>
          <a:p>
            <a:pPr>
              <a:lnSpc>
                <a:spcPct val="95000"/>
              </a:lnSpc>
              <a:defRPr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}</a:t>
            </a:r>
          </a:p>
        </p:txBody>
      </p:sp>
      <p:sp>
        <p:nvSpPr>
          <p:cNvPr id="801805" name="Line 13"/>
          <p:cNvSpPr>
            <a:spLocks noChangeShapeType="1"/>
          </p:cNvSpPr>
          <p:nvPr/>
        </p:nvSpPr>
        <p:spPr bwMode="auto">
          <a:xfrm flipH="1">
            <a:off x="3718564" y="4676056"/>
            <a:ext cx="304800" cy="468314"/>
          </a:xfrm>
          <a:prstGeom prst="line">
            <a:avLst/>
          </a:prstGeom>
          <a:noFill/>
          <a:ln w="25400">
            <a:solidFill>
              <a:schemeClr val="accent5">
                <a:lumMod val="20000"/>
                <a:lumOff val="80000"/>
              </a:schemeClr>
            </a:solidFill>
            <a:round/>
            <a:headEnd/>
            <a:tailEnd type="triangle" w="lg" len="lg"/>
          </a:ln>
          <a:effectLst>
            <a:outerShdw dist="17961" dir="2700000" algn="ctr" rotWithShape="0">
              <a:schemeClr val="bg1">
                <a:lumMod val="85000"/>
                <a:lumOff val="15000"/>
              </a:schemeClr>
            </a:outerShdw>
          </a:effectLst>
        </p:spPr>
        <p:txBody>
          <a:bodyPr anchor="ctr"/>
          <a:lstStyle/>
          <a:p>
            <a:pPr>
              <a:defRPr/>
            </a:pPr>
            <a:endParaRPr lang="bg-BG">
              <a:solidFill>
                <a:schemeClr val="tx2"/>
              </a:solidFill>
            </a:endParaRPr>
          </a:p>
        </p:txBody>
      </p:sp>
      <p:sp>
        <p:nvSpPr>
          <p:cNvPr id="801806" name="Line 14"/>
          <p:cNvSpPr>
            <a:spLocks noChangeShapeType="1"/>
          </p:cNvSpPr>
          <p:nvPr/>
        </p:nvSpPr>
        <p:spPr bwMode="auto">
          <a:xfrm flipH="1">
            <a:off x="7161212" y="4676237"/>
            <a:ext cx="228600" cy="504825"/>
          </a:xfrm>
          <a:prstGeom prst="line">
            <a:avLst/>
          </a:prstGeom>
          <a:noFill/>
          <a:ln w="25400">
            <a:solidFill>
              <a:schemeClr val="accent5">
                <a:lumMod val="20000"/>
                <a:lumOff val="80000"/>
              </a:schemeClr>
            </a:solidFill>
            <a:round/>
            <a:headEnd/>
            <a:tailEnd type="triangle" w="lg" len="lg"/>
          </a:ln>
          <a:effectLst>
            <a:outerShdw dist="17961" dir="2700000" algn="ctr" rotWithShape="0">
              <a:schemeClr val="bg1">
                <a:lumMod val="85000"/>
                <a:lumOff val="15000"/>
              </a:schemeClr>
            </a:outerShdw>
          </a:effectLst>
        </p:spPr>
        <p:txBody>
          <a:bodyPr anchor="ctr"/>
          <a:lstStyle/>
          <a:p>
            <a:pPr>
              <a:defRPr/>
            </a:pPr>
            <a:endParaRPr lang="bg-BG">
              <a:solidFill>
                <a:schemeClr val="tx2"/>
              </a:solidFill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173504" y="1067178"/>
            <a:ext cx="3759096" cy="38100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25400"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lIns="108000" tIns="108000" rIns="108000" bIns="108000" anchor="ctr" anchorCtr="0">
            <a:noAutofit/>
          </a:bodyPr>
          <a:lstStyle/>
          <a:p>
            <a:pPr algn="ctr"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Figure</a:t>
            </a:r>
            <a:endParaRPr lang="en-US" sz="20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4173504" y="1448179"/>
            <a:ext cx="3759096" cy="38099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25400"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lIns="108000" tIns="108000" rIns="108000" bIns="108000">
            <a:noAutofit/>
          </a:bodyPr>
          <a:lstStyle/>
          <a:p>
            <a:pPr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sz="24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3545426" y="2986008"/>
            <a:ext cx="2252926" cy="38100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25400"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lIns="108000" tIns="108000" rIns="108000" bIns="108000" anchor="ctr" anchorCtr="0">
            <a:noAutofit/>
          </a:bodyPr>
          <a:lstStyle/>
          <a:p>
            <a:pPr algn="ctr"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Square</a:t>
            </a:r>
            <a:endParaRPr lang="en-US" sz="20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6283496" y="2986008"/>
            <a:ext cx="2346798" cy="38100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25400"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lIns="108000" tIns="108000" rIns="108000" bIns="108000" anchor="ctr" anchorCtr="0">
            <a:noAutofit/>
          </a:bodyPr>
          <a:lstStyle/>
          <a:p>
            <a:pPr algn="ctr"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Circle</a:t>
            </a:r>
            <a:endParaRPr lang="en-US" sz="20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6283496" y="3367008"/>
            <a:ext cx="2346798" cy="91440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25400"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lIns="108000" tIns="108000" rIns="108000" bIns="108000" anchor="ctr" anchorCtr="0">
            <a:noAutofit/>
          </a:bodyPr>
          <a:lstStyle/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-x : int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-y : int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-radius : int</a:t>
            </a:r>
            <a:endParaRPr lang="en-US" sz="20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6283496" y="4281408"/>
            <a:ext cx="2346798" cy="39483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25400"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lIns="108000" tIns="108000" rIns="108000" bIns="108000" anchor="ctr" anchorCtr="1">
            <a:no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+CalcSurface()</a:t>
            </a:r>
          </a:p>
        </p:txBody>
      </p:sp>
      <p:sp>
        <p:nvSpPr>
          <p:cNvPr id="22" name="Line 35"/>
          <p:cNvSpPr>
            <a:spLocks noChangeShapeType="1"/>
          </p:cNvSpPr>
          <p:nvPr/>
        </p:nvSpPr>
        <p:spPr bwMode="auto">
          <a:xfrm>
            <a:off x="4671889" y="2446733"/>
            <a:ext cx="0" cy="539275"/>
          </a:xfrm>
          <a:prstGeom prst="line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25400"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lIns="108000" tIns="108000" rIns="108000" bIns="108000" anchor="ctr" anchorCtr="0">
            <a:noAutofit/>
          </a:bodyPr>
          <a:lstStyle/>
          <a:p>
            <a:pPr algn="ctr"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sz="20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4" name="Freeform 37"/>
          <p:cNvSpPr>
            <a:spLocks/>
          </p:cNvSpPr>
          <p:nvPr/>
        </p:nvSpPr>
        <p:spPr bwMode="auto">
          <a:xfrm>
            <a:off x="4532130" y="2270153"/>
            <a:ext cx="279516" cy="176580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90" y="72"/>
              </a:cxn>
              <a:cxn ang="0">
                <a:pos x="45" y="0"/>
              </a:cxn>
              <a:cxn ang="0">
                <a:pos x="0" y="72"/>
              </a:cxn>
            </a:cxnLst>
            <a:rect l="0" t="0" r="r" b="b"/>
            <a:pathLst>
              <a:path w="90" h="72">
                <a:moveTo>
                  <a:pt x="0" y="72"/>
                </a:moveTo>
                <a:lnTo>
                  <a:pt x="90" y="72"/>
                </a:lnTo>
                <a:lnTo>
                  <a:pt x="45" y="0"/>
                </a:lnTo>
                <a:lnTo>
                  <a:pt x="0" y="72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15000"/>
            </a:schemeClr>
          </a:solidFill>
          <a:ln w="25400"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lIns="108000" tIns="108000" rIns="108000" bIns="108000" anchor="ctr" anchorCtr="0">
            <a:noAutofit/>
          </a:bodyPr>
          <a:lstStyle/>
          <a:p>
            <a:pPr algn="ctr"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sz="20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5" name="Line 35"/>
          <p:cNvSpPr>
            <a:spLocks noChangeShapeType="1"/>
          </p:cNvSpPr>
          <p:nvPr/>
        </p:nvSpPr>
        <p:spPr bwMode="auto">
          <a:xfrm>
            <a:off x="7456697" y="2446733"/>
            <a:ext cx="0" cy="539275"/>
          </a:xfrm>
          <a:prstGeom prst="line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25400"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lIns="108000" tIns="108000" rIns="108000" bIns="108000" anchor="ctr" anchorCtr="0">
            <a:noAutofit/>
          </a:bodyPr>
          <a:lstStyle/>
          <a:p>
            <a:pPr algn="ctr"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sz="20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6" name="Freeform 37"/>
          <p:cNvSpPr>
            <a:spLocks/>
          </p:cNvSpPr>
          <p:nvPr/>
        </p:nvSpPr>
        <p:spPr bwMode="auto">
          <a:xfrm>
            <a:off x="7316938" y="2270153"/>
            <a:ext cx="279516" cy="176580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90" y="72"/>
              </a:cxn>
              <a:cxn ang="0">
                <a:pos x="45" y="0"/>
              </a:cxn>
              <a:cxn ang="0">
                <a:pos x="0" y="72"/>
              </a:cxn>
            </a:cxnLst>
            <a:rect l="0" t="0" r="r" b="b"/>
            <a:pathLst>
              <a:path w="90" h="72">
                <a:moveTo>
                  <a:pt x="0" y="72"/>
                </a:moveTo>
                <a:lnTo>
                  <a:pt x="90" y="72"/>
                </a:lnTo>
                <a:lnTo>
                  <a:pt x="45" y="0"/>
                </a:lnTo>
                <a:lnTo>
                  <a:pt x="0" y="72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15000"/>
            </a:schemeClr>
          </a:solidFill>
          <a:ln w="25400"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lIns="108000" tIns="108000" rIns="108000" bIns="108000" anchor="ctr" anchorCtr="0">
            <a:noAutofit/>
          </a:bodyPr>
          <a:lstStyle/>
          <a:p>
            <a:pPr algn="ctr"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sz="20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3545426" y="3367008"/>
            <a:ext cx="2252926" cy="91440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25400"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lIns="108000" tIns="108000" rIns="108000" bIns="108000" anchor="ctr" anchorCtr="0">
            <a:noAutofit/>
          </a:bodyPr>
          <a:lstStyle/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-x : int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-y : int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-size : int</a:t>
            </a:r>
            <a:endParaRPr lang="en-US" sz="20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01800" name="AutoShape 8"/>
          <p:cNvSpPr>
            <a:spLocks noChangeArrowheads="1"/>
          </p:cNvSpPr>
          <p:nvPr/>
        </p:nvSpPr>
        <p:spPr bwMode="auto">
          <a:xfrm>
            <a:off x="1439225" y="1119296"/>
            <a:ext cx="2136120" cy="560729"/>
          </a:xfrm>
          <a:prstGeom prst="wedgeRoundRectCallout">
            <a:avLst>
              <a:gd name="adj1" fmla="val 118528"/>
              <a:gd name="adj2" fmla="val -25424"/>
              <a:gd name="adj3" fmla="val 16667"/>
            </a:avLst>
          </a:prstGeom>
          <a:solidFill>
            <a:srgbClr val="663606"/>
          </a:solidFill>
          <a:ln w="9525" algn="ctr">
            <a:solidFill>
              <a:srgbClr val="F5FFE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Abstract class</a:t>
            </a:r>
            <a:endParaRPr lang="bg-BG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1801" name="AutoShape 9"/>
          <p:cNvSpPr>
            <a:spLocks noChangeArrowheads="1"/>
          </p:cNvSpPr>
          <p:nvPr/>
        </p:nvSpPr>
        <p:spPr bwMode="auto">
          <a:xfrm>
            <a:off x="8480266" y="1471488"/>
            <a:ext cx="2489704" cy="513441"/>
          </a:xfrm>
          <a:prstGeom prst="wedgeRoundRectCallout">
            <a:avLst>
              <a:gd name="adj1" fmla="val -85028"/>
              <a:gd name="adj2" fmla="val 57213"/>
              <a:gd name="adj3" fmla="val 16667"/>
            </a:avLst>
          </a:prstGeom>
          <a:solidFill>
            <a:srgbClr val="663606"/>
          </a:solidFill>
          <a:ln w="9525" algn="ctr">
            <a:solidFill>
              <a:srgbClr val="F5FFE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Abstract action</a:t>
            </a:r>
            <a:endParaRPr lang="bg-BG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1803" name="AutoShape 11"/>
          <p:cNvSpPr>
            <a:spLocks noChangeArrowheads="1"/>
          </p:cNvSpPr>
          <p:nvPr/>
        </p:nvSpPr>
        <p:spPr bwMode="auto">
          <a:xfrm>
            <a:off x="8991440" y="3962400"/>
            <a:ext cx="2513172" cy="533400"/>
          </a:xfrm>
          <a:prstGeom prst="wedgeRoundRectCallout">
            <a:avLst>
              <a:gd name="adj1" fmla="val -72912"/>
              <a:gd name="adj2" fmla="val 162474"/>
              <a:gd name="adj3" fmla="val 16667"/>
            </a:avLst>
          </a:prstGeom>
          <a:solidFill>
            <a:srgbClr val="663606"/>
          </a:solidFill>
          <a:ln w="9525" algn="ctr">
            <a:solidFill>
              <a:srgbClr val="F5FFE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Overriden action</a:t>
            </a:r>
            <a:endParaRPr lang="bg-BG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1804" name="AutoShape 12"/>
          <p:cNvSpPr>
            <a:spLocks noChangeArrowheads="1"/>
          </p:cNvSpPr>
          <p:nvPr/>
        </p:nvSpPr>
        <p:spPr bwMode="auto">
          <a:xfrm>
            <a:off x="533241" y="3935104"/>
            <a:ext cx="2593320" cy="533400"/>
          </a:xfrm>
          <a:prstGeom prst="wedgeRoundRectCallout">
            <a:avLst>
              <a:gd name="adj1" fmla="val 54978"/>
              <a:gd name="adj2" fmla="val 165822"/>
              <a:gd name="adj3" fmla="val 16667"/>
            </a:avLst>
          </a:prstGeom>
          <a:solidFill>
            <a:srgbClr val="663606"/>
          </a:solidFill>
          <a:ln w="9525" algn="ctr">
            <a:solidFill>
              <a:srgbClr val="F5FFE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Overriden action</a:t>
            </a:r>
            <a:endParaRPr lang="bg-BG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1802" name="AutoShape 10"/>
          <p:cNvSpPr>
            <a:spLocks noChangeArrowheads="1"/>
          </p:cNvSpPr>
          <p:nvPr/>
        </p:nvSpPr>
        <p:spPr bwMode="auto">
          <a:xfrm>
            <a:off x="608946" y="2743200"/>
            <a:ext cx="2341495" cy="562009"/>
          </a:xfrm>
          <a:prstGeom prst="wedgeRoundRectCallout">
            <a:avLst>
              <a:gd name="adj1" fmla="val 93365"/>
              <a:gd name="adj2" fmla="val 29416"/>
              <a:gd name="adj3" fmla="val 16667"/>
            </a:avLst>
          </a:prstGeom>
          <a:solidFill>
            <a:srgbClr val="663606"/>
          </a:solidFill>
          <a:ln w="9525" algn="ctr">
            <a:solidFill>
              <a:srgbClr val="F5FFE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Concrete class</a:t>
            </a:r>
            <a:endParaRPr lang="bg-BG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3545426" y="4281408"/>
            <a:ext cx="2252926" cy="39483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25400"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lIns="108000" tIns="108000" rIns="108000" bIns="108000" anchor="ctr" anchorCtr="1">
            <a:no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+CalcSurface</a:t>
            </a:r>
            <a:r>
              <a:rPr lang="en-US" sz="20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()</a:t>
            </a:r>
            <a:endParaRPr lang="en-US" sz="20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9990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Polymorphism – Example (2)</a:t>
            </a: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36613" y="1246287"/>
            <a:ext cx="10515600" cy="5078313"/>
          </a:xfrm>
          <a:prstGeom prst="rect">
            <a:avLst/>
          </a:prstGeom>
          <a:solidFill>
            <a:srgbClr val="B5DBE5">
              <a:alpha val="14902"/>
            </a:srgbClr>
          </a:solidFill>
          <a:ln w="12700" algn="ctr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22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abstract class Figure </a:t>
            </a:r>
          </a:p>
          <a:p>
            <a:pPr>
              <a:defRPr/>
            </a:pPr>
            <a:r>
              <a:rPr lang="en-US" sz="22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{ </a:t>
            </a:r>
          </a:p>
          <a:p>
            <a:pPr>
              <a:defRPr/>
            </a:pPr>
            <a:r>
              <a:rPr lang="en-US" sz="22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  public </a:t>
            </a:r>
            <a:r>
              <a:rPr lang="en-US" sz="2200" b="1" noProof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abstract </a:t>
            </a:r>
            <a:r>
              <a:rPr lang="en-US" sz="22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double CalcSurface(); </a:t>
            </a:r>
          </a:p>
          <a:p>
            <a:pPr>
              <a:defRPr/>
            </a:pPr>
            <a:r>
              <a:rPr lang="en-US" sz="22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}</a:t>
            </a:r>
          </a:p>
          <a:p>
            <a:pPr>
              <a:spcBef>
                <a:spcPts val="1800"/>
              </a:spcBef>
              <a:defRPr/>
            </a:pPr>
            <a:r>
              <a:rPr lang="en-US" sz="22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class Square</a:t>
            </a:r>
          </a:p>
          <a:p>
            <a:pPr>
              <a:defRPr/>
            </a:pPr>
            <a:r>
              <a:rPr lang="en-US" sz="22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{ public </a:t>
            </a:r>
            <a:r>
              <a:rPr lang="en-US" sz="2200" b="1" noProof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override </a:t>
            </a:r>
            <a:r>
              <a:rPr lang="en-US" sz="22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double CalcSurface() { return size * size; } }</a:t>
            </a:r>
          </a:p>
          <a:p>
            <a:pPr>
              <a:spcBef>
                <a:spcPts val="1800"/>
              </a:spcBef>
              <a:defRPr/>
            </a:pPr>
            <a:r>
              <a:rPr lang="en-US" sz="22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class Circle</a:t>
            </a:r>
            <a:endParaRPr lang="en-US" sz="22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  <a:p>
            <a:pPr>
              <a:defRPr/>
            </a:pPr>
            <a:r>
              <a:rPr lang="en-US" sz="22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{ </a:t>
            </a: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public </a:t>
            </a:r>
            <a:r>
              <a:rPr lang="en-US" sz="2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override </a:t>
            </a: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double CalcSurface() { return </a:t>
            </a:r>
            <a:r>
              <a:rPr lang="en-US" sz="22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PI * r * r; </a:t>
            </a: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} </a:t>
            </a:r>
            <a:r>
              <a:rPr lang="en-US" sz="22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}</a:t>
            </a:r>
            <a:endParaRPr lang="en-US" sz="22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  <a:p>
            <a:pPr>
              <a:spcBef>
                <a:spcPts val="1800"/>
              </a:spcBef>
              <a:defRPr/>
            </a:pPr>
            <a:r>
              <a:rPr lang="en-US" sz="22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Figure </a:t>
            </a: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f1 = new Square</a:t>
            </a:r>
            <a:r>
              <a:rPr lang="en-US" sz="22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(…);</a:t>
            </a:r>
            <a:endParaRPr lang="en-US" sz="22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  <a:p>
            <a:pPr>
              <a:defRPr/>
            </a:pPr>
            <a:r>
              <a:rPr lang="en-US" sz="22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Figure </a:t>
            </a: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f2 = new Circle</a:t>
            </a:r>
            <a:r>
              <a:rPr lang="en-US" sz="22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(…);</a:t>
            </a:r>
            <a:endParaRPr lang="en-US" sz="22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  <a:p>
            <a:pPr>
              <a:spcBef>
                <a:spcPts val="1800"/>
              </a:spcBef>
              <a:defRPr/>
            </a:pPr>
            <a:r>
              <a:rPr lang="en-US" sz="22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double </a:t>
            </a: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surface = </a:t>
            </a:r>
            <a:r>
              <a:rPr lang="en-US" sz="22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f1.CalcSurface</a:t>
            </a: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(); // Call Square.CalcSurface</a:t>
            </a:r>
            <a:r>
              <a:rPr lang="en-US" sz="22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()</a:t>
            </a:r>
            <a:endParaRPr lang="en-US" sz="22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  <a:p>
            <a:pPr>
              <a:defRPr/>
            </a:pPr>
            <a:r>
              <a:rPr lang="en-US" sz="22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double </a:t>
            </a: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surface = </a:t>
            </a:r>
            <a:r>
              <a:rPr lang="en-US" sz="22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f2.CalcSurface</a:t>
            </a: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(); // </a:t>
            </a:r>
            <a:r>
              <a:rPr lang="en-US" sz="22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Call Circle.CalcSurface()</a:t>
            </a:r>
            <a:endParaRPr lang="en-US" sz="22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92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46212" y="4925704"/>
            <a:ext cx="8938472" cy="820600"/>
          </a:xfrm>
        </p:spPr>
        <p:txBody>
          <a:bodyPr/>
          <a:lstStyle/>
          <a:p>
            <a:r>
              <a:rPr lang="en-US" dirty="0" smtClean="0"/>
              <a:t>Polymorphism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Live Demo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083" y="914400"/>
            <a:ext cx="5996730" cy="3711786"/>
          </a:xfrm>
          <a:prstGeom prst="roundRect">
            <a:avLst>
              <a:gd name="adj" fmla="val 1959"/>
            </a:avLst>
          </a:prstGeom>
        </p:spPr>
      </p:pic>
    </p:spTree>
    <p:extLst>
      <p:ext uri="{BB962C8B-B14F-4D97-AF65-F5344CB8AC3E}">
        <p14:creationId xmlns:p14="http://schemas.microsoft.com/office/powerpoint/2010/main" val="183974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1" name="Rectangle 3"/>
          <p:cNvSpPr>
            <a:spLocks noGrp="1" noChangeArrowheads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Why </a:t>
            </a:r>
            <a:r>
              <a:rPr lang="en-US" dirty="0" smtClean="0"/>
              <a:t>handle an </a:t>
            </a:r>
            <a:r>
              <a:rPr lang="en-US" dirty="0"/>
              <a:t>object </a:t>
            </a:r>
            <a:r>
              <a:rPr lang="en-US" dirty="0" smtClean="0"/>
              <a:t>of given type as object of its base type?</a:t>
            </a:r>
            <a:endParaRPr lang="en-US" dirty="0">
              <a:solidFill>
                <a:srgbClr val="EBFFD2"/>
              </a:solidFill>
            </a:endParaRP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To </a:t>
            </a:r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invoke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abstract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smtClean="0"/>
              <a:t>operations implemented in the child classes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To mix different </a:t>
            </a:r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data types </a:t>
            </a:r>
            <a:r>
              <a:rPr lang="en-U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in </a:t>
            </a:r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the same collection</a:t>
            </a:r>
          </a:p>
          <a:p>
            <a:pPr lvl="2">
              <a:lnSpc>
                <a:spcPct val="110000"/>
              </a:lnSpc>
              <a:buClr>
                <a:schemeClr val="accent1"/>
              </a:buClr>
            </a:pPr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E.g.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List&lt;Figure&gt;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can hold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Circle</a:t>
            </a:r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 and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Rectangle</a:t>
            </a:r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 objects</a:t>
            </a:r>
            <a:endParaRPr lang="en-US" dirty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To pass </a:t>
            </a:r>
            <a:r>
              <a:rPr lang="en-US" dirty="0" smtClean="0"/>
              <a:t>more specific</a:t>
            </a:r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 object </a:t>
            </a:r>
            <a:r>
              <a:rPr lang="en-U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to a method that expects </a:t>
            </a:r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a </a:t>
            </a:r>
            <a:r>
              <a:rPr lang="en-U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more generic </a:t>
            </a:r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type (e.g. </a:t>
            </a:r>
            <a:r>
              <a:rPr lang="en-US" b="1" noProof="1" smtClean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SchoolStudent</a:t>
            </a:r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 instead of </a:t>
            </a:r>
            <a:r>
              <a:rPr lang="en-US" b="1" noProof="1" smtClean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Student</a:t>
            </a:r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)</a:t>
            </a:r>
            <a:endParaRPr lang="en-US" dirty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To declare a more generic field </a:t>
            </a:r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which will </a:t>
            </a:r>
            <a:r>
              <a:rPr lang="en-U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be initialized and "specialized" </a:t>
            </a:r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later (in a subclass)</a:t>
            </a:r>
            <a:endParaRPr lang="bg-BG" sz="26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00770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 anchorCtr="0"/>
          <a:lstStyle/>
          <a:p>
            <a:pPr>
              <a:lnSpc>
                <a:spcPts val="4000"/>
              </a:lnSpc>
              <a:defRPr/>
            </a:pPr>
            <a:r>
              <a:rPr lang="en-US" sz="4000" dirty="0"/>
              <a:t>Polymorphism </a:t>
            </a:r>
            <a:r>
              <a:rPr lang="en-US" dirty="0" smtClean="0"/>
              <a:t>– Why?</a:t>
            </a:r>
            <a:endParaRPr lang="bg-BG" sz="4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1690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A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virtual method </a:t>
            </a:r>
            <a:r>
              <a:rPr lang="en-US" dirty="0" smtClean="0"/>
              <a:t>is: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Defined in a base class and can be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changed </a:t>
            </a:r>
            <a:r>
              <a:rPr lang="en-US" dirty="0" smtClean="0"/>
              <a:t>(overridden) in the descendant classes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Virtual methods are declared through the keyword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virtual</a:t>
            </a:r>
          </a:p>
          <a:p>
            <a:pPr>
              <a:lnSpc>
                <a:spcPct val="100000"/>
              </a:lnSpc>
            </a:pPr>
            <a:endParaRPr lang="en-US" dirty="0" smtClean="0">
              <a:solidFill>
                <a:schemeClr val="tx2"/>
              </a:solidFill>
              <a:latin typeface="Courier New" pitchFamily="49" charset="0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 smtClean="0"/>
              <a:t>Methods</a:t>
            </a:r>
            <a:r>
              <a:rPr lang="bg-BG" dirty="0" smtClean="0"/>
              <a:t> </a:t>
            </a:r>
            <a:r>
              <a:rPr lang="en-US" dirty="0" smtClean="0"/>
              <a:t>declared as virtual in a base class can</a:t>
            </a:r>
            <a:r>
              <a:rPr lang="bg-BG" dirty="0" smtClean="0"/>
              <a:t> be overridden</a:t>
            </a:r>
            <a:r>
              <a:rPr lang="en-US" dirty="0" smtClean="0"/>
              <a:t> using the keyword </a:t>
            </a:r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override</a:t>
            </a:r>
            <a:endParaRPr lang="bg-BG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Methods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14163" y="3753043"/>
            <a:ext cx="10366850" cy="51415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tIns="90000" bIns="90000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</a:t>
            </a:r>
            <a:r>
              <a:rPr lang="en-US" b="1" noProof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virtual </a:t>
            </a:r>
            <a:r>
              <a:rPr lang="en-US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void Draw() { … }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14163" y="5810443"/>
            <a:ext cx="10366850" cy="51415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tIns="90000" bIns="90000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</a:t>
            </a:r>
            <a:r>
              <a:rPr lang="en-US" b="1" noProof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override </a:t>
            </a:r>
            <a:r>
              <a:rPr lang="en-US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void Draw() { … }</a:t>
            </a:r>
          </a:p>
        </p:txBody>
      </p:sp>
    </p:spTree>
    <p:extLst>
      <p:ext uri="{BB962C8B-B14F-4D97-AF65-F5344CB8AC3E}">
        <p14:creationId xmlns:p14="http://schemas.microsoft.com/office/powerpoint/2010/main" val="156597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</a:t>
            </a:r>
            <a:r>
              <a:rPr lang="en-US" smtClean="0"/>
              <a:t>Methods – Example</a:t>
            </a: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0414" y="1070565"/>
            <a:ext cx="10667998" cy="5401479"/>
          </a:xfrm>
          <a:prstGeom prst="rect">
            <a:avLst/>
          </a:prstGeom>
          <a:solidFill>
            <a:srgbClr val="B5DBE5">
              <a:alpha val="14902"/>
            </a:srgbClr>
          </a:solidFill>
          <a:ln w="12700" algn="ctr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abstract class Figure</a:t>
            </a:r>
          </a:p>
          <a:p>
            <a:pPr>
              <a:defRPr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{</a:t>
            </a:r>
          </a:p>
          <a:p>
            <a:pPr>
              <a:defRPr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sz="22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 public </a:t>
            </a:r>
            <a:r>
              <a:rPr lang="en-US" sz="2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virtual</a:t>
            </a: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void Draw()</a:t>
            </a:r>
          </a:p>
          <a:p>
            <a:pPr>
              <a:defRPr/>
            </a:pPr>
            <a:r>
              <a:rPr lang="en-US" sz="22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  {</a:t>
            </a:r>
            <a:endParaRPr lang="en-US" sz="22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  <a:p>
            <a:pPr>
              <a:defRPr/>
            </a:pPr>
            <a:r>
              <a:rPr lang="en-US" sz="22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     Console.WriteLine</a:t>
            </a: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(</a:t>
            </a:r>
          </a:p>
          <a:p>
            <a:pPr>
              <a:defRPr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   </a:t>
            </a:r>
            <a:r>
              <a:rPr lang="en-US" sz="22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  "</a:t>
            </a: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I am a figure of </a:t>
            </a:r>
            <a:r>
              <a:rPr lang="en-US" sz="22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type: </a:t>
            </a: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{0}", this.GetType().Name);</a:t>
            </a:r>
          </a:p>
          <a:p>
            <a:pPr>
              <a:defRPr/>
            </a:pPr>
            <a:r>
              <a:rPr lang="en-US" sz="22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  }</a:t>
            </a:r>
            <a:endParaRPr lang="en-US" sz="22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  <a:p>
            <a:pPr>
              <a:defRPr/>
            </a:pPr>
            <a:r>
              <a:rPr lang="en-US" sz="22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}</a:t>
            </a:r>
            <a:endParaRPr lang="en-US" sz="22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  <a:p>
            <a:pPr>
              <a:spcBef>
                <a:spcPts val="1800"/>
              </a:spcBef>
              <a:defRPr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class Circle : Figure</a:t>
            </a:r>
          </a:p>
          <a:p>
            <a:pPr>
              <a:defRPr/>
            </a:pP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{</a:t>
            </a:r>
          </a:p>
          <a:p>
            <a:pPr>
              <a:defRPr/>
            </a:pPr>
            <a:r>
              <a:rPr lang="en-US" sz="22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  public </a:t>
            </a:r>
            <a:r>
              <a:rPr lang="en-US" sz="2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override</a:t>
            </a: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void Draw()</a:t>
            </a:r>
          </a:p>
          <a:p>
            <a:pPr>
              <a:defRPr/>
            </a:pPr>
            <a:r>
              <a:rPr lang="en-US" sz="22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  {</a:t>
            </a:r>
            <a:endParaRPr lang="en-US" sz="22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  <a:p>
            <a:pPr>
              <a:defRPr/>
            </a:pPr>
            <a:r>
              <a:rPr lang="en-US" sz="22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      Console.WriteLine</a:t>
            </a:r>
            <a:r>
              <a:rPr lang="en-US" sz="2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("I am a </a:t>
            </a:r>
            <a:r>
              <a:rPr lang="en-US" sz="22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circle");</a:t>
            </a:r>
            <a:endParaRPr lang="en-US" sz="22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  <a:p>
            <a:pPr>
              <a:defRPr/>
            </a:pPr>
            <a:r>
              <a:rPr lang="en-US" sz="22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  }</a:t>
            </a:r>
            <a:endParaRPr lang="en-US" sz="22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  <a:p>
            <a:pPr>
              <a:defRPr/>
            </a:pPr>
            <a:r>
              <a:rPr lang="en-US" sz="22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}</a:t>
            </a:r>
            <a:endParaRPr lang="en-US" sz="22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75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Calling Base Virtual Methods – Example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0414" y="1062870"/>
            <a:ext cx="10667998" cy="5416868"/>
          </a:xfrm>
          <a:prstGeom prst="rect">
            <a:avLst/>
          </a:prstGeom>
          <a:solidFill>
            <a:srgbClr val="B5DBE5">
              <a:alpha val="14902"/>
            </a:srgbClr>
          </a:solidFill>
          <a:ln w="12700" algn="ctr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class Circle : Figure</a:t>
            </a:r>
          </a:p>
          <a:p>
            <a:pPr>
              <a:defRPr/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{</a:t>
            </a:r>
          </a:p>
          <a:p>
            <a:pPr>
              <a:defRPr/>
            </a:pPr>
            <a:r>
              <a:rPr lang="en-US" sz="18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  public </a:t>
            </a:r>
            <a:r>
              <a:rPr lang="en-US" sz="1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override</a:t>
            </a: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void Draw()</a:t>
            </a:r>
          </a:p>
          <a:p>
            <a:pPr>
              <a:defRPr/>
            </a:pPr>
            <a:r>
              <a:rPr lang="en-US" sz="18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  {</a:t>
            </a:r>
            <a:endParaRPr lang="en-US" sz="18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  <a:p>
            <a:pPr>
              <a:defRPr/>
            </a:pPr>
            <a:r>
              <a:rPr lang="en-US" sz="18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      Console.WriteLine</a:t>
            </a: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("I am a circle:");</a:t>
            </a:r>
          </a:p>
          <a:p>
            <a:pPr>
              <a:defRPr/>
            </a:pPr>
            <a:r>
              <a:rPr lang="en-US" sz="18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      Console.WriteLine</a:t>
            </a: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(" --- ");</a:t>
            </a:r>
          </a:p>
          <a:p>
            <a:pPr>
              <a:defRPr/>
            </a:pPr>
            <a:r>
              <a:rPr lang="en-US" sz="18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      Console.WriteLine</a:t>
            </a: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("|   |");</a:t>
            </a:r>
          </a:p>
          <a:p>
            <a:pPr>
              <a:defRPr/>
            </a:pPr>
            <a:r>
              <a:rPr lang="en-US" sz="18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      Console.WriteLine</a:t>
            </a: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(" --- ");</a:t>
            </a:r>
          </a:p>
          <a:p>
            <a:pPr>
              <a:defRPr/>
            </a:pPr>
            <a:r>
              <a:rPr lang="en-US" sz="18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  }</a:t>
            </a:r>
            <a:endParaRPr lang="en-US" sz="18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  <a:p>
            <a:pPr>
              <a:defRPr/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}</a:t>
            </a:r>
          </a:p>
          <a:p>
            <a:pPr>
              <a:defRPr/>
            </a:pPr>
            <a:endParaRPr lang="en-US" sz="18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  <a:p>
            <a:pPr>
              <a:defRPr/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class SpecialCircle : Circle</a:t>
            </a:r>
          </a:p>
          <a:p>
            <a:pPr>
              <a:defRPr/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{</a:t>
            </a:r>
          </a:p>
          <a:p>
            <a:pPr>
              <a:defRPr/>
            </a:pPr>
            <a:r>
              <a:rPr lang="en-US" sz="18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  public </a:t>
            </a:r>
            <a:r>
              <a:rPr lang="en-US" sz="1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override</a:t>
            </a: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void Draw()</a:t>
            </a:r>
          </a:p>
          <a:p>
            <a:pPr>
              <a:defRPr/>
            </a:pPr>
            <a:r>
              <a:rPr lang="en-US" sz="18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  {</a:t>
            </a:r>
            <a:endParaRPr lang="en-US" sz="18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  <a:p>
            <a:pPr>
              <a:defRPr/>
            </a:pPr>
            <a:r>
              <a:rPr lang="en-US" sz="18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      Console.WriteLine</a:t>
            </a: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("I am a special circle.");</a:t>
            </a:r>
          </a:p>
          <a:p>
            <a:pPr>
              <a:defRPr/>
            </a:pPr>
            <a:r>
              <a:rPr lang="en-US" sz="18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      </a:t>
            </a:r>
            <a:r>
              <a:rPr lang="en-US" sz="1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base</a:t>
            </a:r>
            <a:r>
              <a:rPr lang="en-US" sz="18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.Draw</a:t>
            </a: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();</a:t>
            </a:r>
          </a:p>
          <a:p>
            <a:pPr>
              <a:defRPr/>
            </a:pPr>
            <a:r>
              <a:rPr lang="en-US" sz="18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  }</a:t>
            </a:r>
            <a:endParaRPr lang="en-US" sz="18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  <a:p>
            <a:pPr>
              <a:defRPr/>
            </a:pPr>
            <a:r>
              <a:rPr lang="en-US" sz="1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99517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6088" indent="-446088">
              <a:lnSpc>
                <a:spcPct val="100000"/>
              </a:lnSpc>
              <a:buFont typeface="+mj-lt"/>
              <a:buAutoNum type="arabicPeriod"/>
              <a:tabLst/>
              <a:defRPr/>
            </a:pPr>
            <a:r>
              <a:rPr lang="en-US" dirty="0" smtClean="0"/>
              <a:t>Encapsulation</a:t>
            </a:r>
          </a:p>
          <a:p>
            <a:pPr marL="446088" indent="-446088">
              <a:lnSpc>
                <a:spcPct val="100000"/>
              </a:lnSpc>
              <a:buFont typeface="+mj-lt"/>
              <a:buAutoNum type="arabicPeriod"/>
              <a:tabLst/>
              <a:defRPr/>
            </a:pPr>
            <a:r>
              <a:rPr lang="en-US" dirty="0" smtClean="0"/>
              <a:t>Polymorphism</a:t>
            </a:r>
          </a:p>
          <a:p>
            <a:pPr marL="446088" indent="-446088">
              <a:lnSpc>
                <a:spcPct val="100000"/>
              </a:lnSpc>
              <a:buFont typeface="+mj-lt"/>
              <a:buAutoNum type="arabicPeriod"/>
              <a:tabLst/>
              <a:defRPr/>
            </a:pPr>
            <a:r>
              <a:rPr lang="en-US" dirty="0"/>
              <a:t>Class </a:t>
            </a:r>
            <a:r>
              <a:rPr lang="en-US" dirty="0" smtClean="0"/>
              <a:t>Hierarchies: Real </a:t>
            </a:r>
            <a:r>
              <a:rPr lang="en-US" dirty="0"/>
              <a:t>World </a:t>
            </a:r>
            <a:r>
              <a:rPr lang="en-US" dirty="0" smtClean="0"/>
              <a:t>Example</a:t>
            </a:r>
          </a:p>
          <a:p>
            <a:pPr marL="446088" indent="-446088">
              <a:lnSpc>
                <a:spcPct val="100000"/>
              </a:lnSpc>
              <a:buFont typeface="+mj-lt"/>
              <a:buAutoNum type="arabicPeriod"/>
              <a:tabLst/>
              <a:defRPr/>
            </a:pPr>
            <a:r>
              <a:rPr lang="en-US" dirty="0" smtClean="0"/>
              <a:t>Cohesion and Coupling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pic>
        <p:nvPicPr>
          <p:cNvPr id="7" name="Picture 2" descr="http://www.graphicsfuel.com/wp-content/uploads/2012/07/books-icon-5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0936" y="2416186"/>
            <a:ext cx="3170951" cy="317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Documents\Courses\OOP\OOP Images\team-builder-team-cohes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827" y="3936298"/>
            <a:ext cx="3478212" cy="2318808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Documents\Courses\OOP\OOP Images\pill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809" y="4001662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74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Methods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Live Demo</a:t>
            </a:r>
            <a:endParaRPr lang="en-US" dirty="0"/>
          </a:p>
        </p:txBody>
      </p:sp>
      <p:pic>
        <p:nvPicPr>
          <p:cNvPr id="3074" name="Picture 2" descr="http://www.roederconsulting.com/RCimages/virtualteam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1"/>
          <a:stretch/>
        </p:blipFill>
        <p:spPr bwMode="auto">
          <a:xfrm>
            <a:off x="2031471" y="381000"/>
            <a:ext cx="8125883" cy="47244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69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Abstract methods </a:t>
            </a:r>
            <a:r>
              <a:rPr lang="en-US" dirty="0" smtClean="0"/>
              <a:t>are purely virtual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If a method is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abstract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 it is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virtual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as well</a:t>
            </a:r>
          </a:p>
          <a:p>
            <a:pPr lvl="1">
              <a:lnSpc>
                <a:spcPct val="100000"/>
              </a:lnSpc>
            </a:pPr>
            <a:r>
              <a:rPr lang="en-US" dirty="0" smtClean="0">
                <a:sym typeface="Wingdings" panose="05000000000000000000" pitchFamily="2" charset="2"/>
              </a:rPr>
              <a:t>Abstract methods are designed to be changed (overridden) later</a:t>
            </a: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Interface members </a:t>
            </a:r>
            <a:r>
              <a:rPr lang="en-US" dirty="0" smtClean="0"/>
              <a:t>are also purely virtual (abstract)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They have no default implementation and are designed to be overridden in descendant classes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Virtual methods can be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hidden </a:t>
            </a:r>
            <a:r>
              <a:rPr lang="en-US" dirty="0" smtClean="0"/>
              <a:t>through the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US" dirty="0" smtClean="0"/>
              <a:t> keyword:</a:t>
            </a:r>
            <a:endParaRPr lang="bg-BG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about Virtual Methods</a:t>
            </a:r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914163" y="5734243"/>
            <a:ext cx="10366850" cy="51415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tIns="90000" bIns="90000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</a:t>
            </a:r>
            <a:r>
              <a:rPr lang="en-US" b="1" noProof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new </a:t>
            </a:r>
            <a:r>
              <a:rPr lang="en-US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double CalculateSurface() { return … }</a:t>
            </a:r>
          </a:p>
        </p:txBody>
      </p:sp>
    </p:spTree>
    <p:extLst>
      <p:ext uri="{BB962C8B-B14F-4D97-AF65-F5344CB8AC3E}">
        <p14:creationId xmlns:p14="http://schemas.microsoft.com/office/powerpoint/2010/main" val="388638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Use</a:t>
            </a:r>
            <a:r>
              <a:rPr lang="en-US" dirty="0" smtClean="0">
                <a:solidFill>
                  <a:schemeClr val="hlink"/>
                </a:solidFill>
              </a:rPr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override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/>
              <a:t>to modify a method or property 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Provide a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replacement implementation </a:t>
            </a:r>
            <a:r>
              <a:rPr lang="en-US" dirty="0" smtClean="0"/>
              <a:t>for the inherited member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You cannot override a non-virtual or static method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 smtClean="0"/>
              <a:t>The overridden base method must be</a:t>
            </a:r>
            <a:r>
              <a:rPr lang="bg-BG" dirty="0" smtClean="0"/>
              <a:t> </a:t>
            </a:r>
            <a:r>
              <a:rPr lang="en-US" dirty="0" smtClean="0"/>
              <a:t>one of the following:</a:t>
            </a:r>
          </a:p>
          <a:p>
            <a:pPr lvl="1">
              <a:lnSpc>
                <a:spcPct val="100000"/>
              </a:lnSpc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virtual</a:t>
            </a:r>
          </a:p>
          <a:p>
            <a:pPr lvl="1">
              <a:lnSpc>
                <a:spcPct val="100000"/>
              </a:lnSpc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abstract</a:t>
            </a:r>
          </a:p>
          <a:p>
            <a:pPr lvl="1">
              <a:lnSpc>
                <a:spcPct val="100000"/>
              </a:lnSpc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override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(interface method)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nsolas" pitchFamily="49" charset="0"/>
                <a:ea typeface="+mn-ea"/>
                <a:cs typeface="Consolas" pitchFamily="49" charset="0"/>
              </a:rPr>
              <a:t>override</a:t>
            </a:r>
            <a:r>
              <a:rPr lang="en-US" dirty="0" smtClean="0"/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Modifier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http://www.777icons.com/libs/word/replace-ic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848" y="4114800"/>
            <a:ext cx="1935164" cy="1935166"/>
          </a:xfrm>
          <a:prstGeom prst="roundRect">
            <a:avLst>
              <a:gd name="adj" fmla="val 3972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12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7" name="Rectangle 3"/>
          <p:cNvSpPr>
            <a:spLocks noGrp="1" noChangeArrowheads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Polymorphism </a:t>
            </a:r>
            <a:r>
              <a:rPr lang="en-US" dirty="0"/>
              <a:t>ensures that </a:t>
            </a:r>
            <a:r>
              <a:rPr lang="en-US" dirty="0" smtClean="0"/>
              <a:t>the appropriate </a:t>
            </a:r>
            <a:r>
              <a:rPr lang="en-US" dirty="0"/>
              <a:t>method of the </a:t>
            </a:r>
            <a:r>
              <a:rPr lang="en-US" dirty="0" smtClean="0"/>
              <a:t>subclass is called through its base class' interface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 smtClean="0"/>
              <a:t>In C++, C#, Java polymorphism </a:t>
            </a:r>
            <a:r>
              <a:rPr lang="en-US" dirty="0"/>
              <a:t>is implemented using </a:t>
            </a:r>
            <a:r>
              <a:rPr lang="en-US" dirty="0" smtClean="0"/>
              <a:t>a technique called "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late binding</a:t>
            </a:r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"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The exact </a:t>
            </a:r>
            <a:r>
              <a:rPr lang="en-U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method to </a:t>
            </a:r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be called </a:t>
            </a:r>
            <a:r>
              <a:rPr lang="en-U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is determined </a:t>
            </a:r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at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runtime</a:t>
            </a:r>
          </a:p>
          <a:p>
            <a:pPr lvl="1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Just before </a:t>
            </a:r>
            <a:r>
              <a:rPr lang="en-U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performing the </a:t>
            </a:r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call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Applied for all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abstract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/>
              <a:t>/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virtual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/>
              <a:t>methods</a:t>
            </a:r>
            <a:endParaRPr lang="en-US" dirty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/>
              <a:t>Note: </a:t>
            </a:r>
            <a:r>
              <a:rPr lang="en-US" dirty="0" smtClean="0"/>
              <a:t>late </a:t>
            </a:r>
            <a:r>
              <a:rPr lang="en-US" dirty="0"/>
              <a:t>binding is </a:t>
            </a:r>
            <a:r>
              <a:rPr lang="en-US" dirty="0" smtClean="0"/>
              <a:t>a bit slower than normal (early) binding</a:t>
            </a:r>
            <a:endParaRPr lang="en-US" dirty="0"/>
          </a:p>
        </p:txBody>
      </p:sp>
      <p:sp>
        <p:nvSpPr>
          <p:cNvPr id="799746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 anchorCtr="0"/>
          <a:lstStyle/>
          <a:p>
            <a:pPr>
              <a:lnSpc>
                <a:spcPts val="4000"/>
              </a:lnSpc>
              <a:defRPr/>
            </a:pPr>
            <a:r>
              <a:rPr lang="en-US" sz="4000" dirty="0"/>
              <a:t>Polymorphism – </a:t>
            </a:r>
            <a:r>
              <a:rPr lang="en-US" sz="4000" dirty="0" smtClean="0"/>
              <a:t>How It Works?</a:t>
            </a:r>
            <a:endParaRPr lang="bg-BG" sz="4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611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20" y="1487500"/>
            <a:ext cx="4709025" cy="270350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752" y="1609370"/>
            <a:ext cx="5452660" cy="2546374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4572000"/>
            <a:ext cx="8938472" cy="17208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Class Hierarchies:</a:t>
            </a:r>
            <a:br>
              <a:rPr lang="en-US" dirty="0" smtClean="0"/>
            </a:br>
            <a:r>
              <a:rPr lang="en-US" dirty="0" smtClean="0"/>
              <a:t>Real World 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1070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AutoShape 3"/>
          <p:cNvSpPr>
            <a:spLocks noGrp="1" noChangeAspect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Creating </a:t>
            </a:r>
            <a:r>
              <a:rPr lang="en-US" dirty="0" smtClean="0"/>
              <a:t>an application </a:t>
            </a:r>
            <a:r>
              <a:rPr lang="en-US" dirty="0"/>
              <a:t>like the Windows Calculator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Typical </a:t>
            </a:r>
            <a:r>
              <a:rPr lang="en-US" dirty="0" smtClean="0"/>
              <a:t>scenario for </a:t>
            </a:r>
            <a:r>
              <a:rPr lang="en-US" dirty="0"/>
              <a:t>applying the object-oriented approach</a:t>
            </a:r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 anchorCtr="0"/>
          <a:lstStyle/>
          <a:p>
            <a:pPr>
              <a:defRPr/>
            </a:pPr>
            <a:r>
              <a:rPr lang="en-US" dirty="0"/>
              <a:t>Real World Example: Calculator</a:t>
            </a:r>
            <a:endParaRPr lang="bg-B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330" y="2654118"/>
            <a:ext cx="4880482" cy="3730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8583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AutoShape 3"/>
          <p:cNvSpPr>
            <a:spLocks noGrp="1" noChangeAspect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The calculator consists of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controls</a:t>
            </a:r>
            <a:r>
              <a:rPr lang="en-US" dirty="0"/>
              <a:t>: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Buttons, </a:t>
            </a:r>
            <a:r>
              <a:rPr lang="en-US" dirty="0" smtClean="0"/>
              <a:t>text </a:t>
            </a:r>
            <a:r>
              <a:rPr lang="en-US" dirty="0"/>
              <a:t>boxes, menus, check boxes, </a:t>
            </a:r>
            <a:r>
              <a:rPr lang="en-US" dirty="0" smtClean="0"/>
              <a:t>panels</a:t>
            </a:r>
            <a:r>
              <a:rPr lang="en-US" dirty="0"/>
              <a:t>, etc.</a:t>
            </a:r>
            <a:endParaRPr lang="bg-BG" dirty="0"/>
          </a:p>
          <a:p>
            <a:pPr>
              <a:lnSpc>
                <a:spcPct val="100000"/>
              </a:lnSpc>
            </a:pPr>
            <a:r>
              <a:rPr lang="en-US" dirty="0"/>
              <a:t>Class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Control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/>
              <a:t>– the root of our OO hierarchy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All controls can be painted on the screen</a:t>
            </a:r>
          </a:p>
          <a:p>
            <a:pPr lvl="2"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Should implement an interface</a:t>
            </a:r>
            <a:r>
              <a:rPr lang="en-US" dirty="0"/>
              <a:t> </a:t>
            </a:r>
            <a:r>
              <a:rPr lang="en-US" b="1" noProof="1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IPaintable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with a method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Paint(surface)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 lvl="1">
              <a:lnSpc>
                <a:spcPct val="100000"/>
              </a:lnSpc>
            </a:pPr>
            <a:r>
              <a:rPr lang="en-US" dirty="0"/>
              <a:t>Common </a:t>
            </a:r>
            <a:r>
              <a:rPr lang="en-US" dirty="0" smtClean="0"/>
              <a:t>control properties: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Location</a:t>
            </a:r>
            <a:r>
              <a:rPr lang="en-US" dirty="0"/>
              <a:t>, size, text, </a:t>
            </a:r>
            <a:r>
              <a:rPr lang="en-US" dirty="0" smtClean="0"/>
              <a:t>face color, font, background color, etc</a:t>
            </a:r>
            <a:r>
              <a:rPr lang="en-US" dirty="0"/>
              <a:t>.</a:t>
            </a:r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Real World Example: Calculator (2)</a:t>
            </a:r>
            <a:endParaRPr lang="bg-BG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138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190413" y="1066800"/>
            <a:ext cx="11804822" cy="557035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Some controls could contain other </a:t>
            </a:r>
            <a:r>
              <a:rPr lang="en-US" dirty="0" smtClean="0"/>
              <a:t>(nested) controls inside</a:t>
            </a:r>
          </a:p>
          <a:p>
            <a:pPr lvl="1"/>
            <a:r>
              <a:rPr lang="en-US" dirty="0" smtClean="0"/>
              <a:t>E.g</a:t>
            </a:r>
            <a:r>
              <a:rPr lang="en-US" dirty="0"/>
              <a:t>. </a:t>
            </a:r>
            <a:r>
              <a:rPr lang="en-US" dirty="0" smtClean="0"/>
              <a:t>panels and toolbars can hold other controls</a:t>
            </a:r>
            <a:endParaRPr lang="en-US" dirty="0"/>
          </a:p>
          <a:p>
            <a:pPr lvl="1"/>
            <a:r>
              <a:rPr lang="en-US" dirty="0" smtClean="0"/>
              <a:t>Class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Container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/>
              <a:t>– extends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Control</a:t>
            </a:r>
            <a:r>
              <a:rPr lang="en-US" dirty="0" smtClean="0"/>
              <a:t>, holds a list of child controls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dirty="0"/>
              <a:t>The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Calculator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/>
              <a:t>itself is a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Form</a:t>
            </a:r>
          </a:p>
          <a:p>
            <a:pPr lvl="1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Form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/>
              <a:t>is a special kind of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Container</a:t>
            </a:r>
          </a:p>
          <a:p>
            <a:pPr lvl="1"/>
            <a:r>
              <a:rPr lang="en-US" dirty="0" smtClean="0"/>
              <a:t>Forms hold also </a:t>
            </a:r>
            <a:r>
              <a:rPr lang="en-US" dirty="0"/>
              <a:t>border, </a:t>
            </a:r>
            <a:r>
              <a:rPr lang="en-US" dirty="0" smtClean="0"/>
              <a:t>title, </a:t>
            </a:r>
            <a:r>
              <a:rPr lang="en-US" dirty="0"/>
              <a:t>icon and system buttons </a:t>
            </a:r>
            <a:endParaRPr lang="en-US" dirty="0" smtClean="0"/>
          </a:p>
          <a:p>
            <a:pPr lvl="1"/>
            <a:r>
              <a:rPr lang="en-US" dirty="0" smtClean="0"/>
              <a:t>The form title is the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text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/>
              <a:t>derived from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Control</a:t>
            </a:r>
            <a:endParaRPr lang="en-US" dirty="0"/>
          </a:p>
          <a:p>
            <a:r>
              <a:rPr lang="en-US" dirty="0"/>
              <a:t>How </a:t>
            </a:r>
            <a:r>
              <a:rPr lang="en-US" dirty="0" smtClean="0"/>
              <a:t>does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Calculator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/>
              <a:t>paint itself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Invokes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Paint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()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/>
              <a:t>for all </a:t>
            </a:r>
            <a:r>
              <a:rPr lang="en-US" dirty="0" smtClean="0"/>
              <a:t>child controls </a:t>
            </a:r>
            <a:r>
              <a:rPr lang="en-US" dirty="0"/>
              <a:t>inside it</a:t>
            </a:r>
            <a:endParaRPr lang="bg-BG" dirty="0"/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pPr>
              <a:defRPr/>
            </a:pPr>
            <a:r>
              <a:rPr lang="en-US" dirty="0"/>
              <a:t>Real World Example: Calculator (3)</a:t>
            </a:r>
            <a:endParaRPr lang="bg-BG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3628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How </a:t>
            </a:r>
            <a:r>
              <a:rPr lang="en-US" dirty="0" smtClean="0"/>
              <a:t>does a </a:t>
            </a:r>
            <a:r>
              <a:rPr lang="en-US" b="1" noProof="1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Container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/>
              <a:t>paint </a:t>
            </a:r>
            <a:r>
              <a:rPr lang="en-US" dirty="0"/>
              <a:t>itself?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Invokes </a:t>
            </a:r>
            <a:r>
              <a:rPr lang="en-US" b="1" noProof="1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Paint()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/>
              <a:t>for all controls inside </a:t>
            </a:r>
            <a:r>
              <a:rPr lang="en-US" dirty="0" smtClean="0"/>
              <a:t>it (chain of responsibility)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/>
              <a:t>Each control knows how to </a:t>
            </a:r>
            <a:r>
              <a:rPr lang="en-US" dirty="0" smtClean="0"/>
              <a:t>visualize (paint) </a:t>
            </a:r>
            <a:r>
              <a:rPr lang="en-US" dirty="0"/>
              <a:t>itself</a:t>
            </a:r>
            <a:endParaRPr lang="bg-BG" dirty="0"/>
          </a:p>
          <a:p>
            <a:pPr>
              <a:lnSpc>
                <a:spcPct val="100000"/>
              </a:lnSpc>
            </a:pPr>
            <a:r>
              <a:rPr lang="en-US" dirty="0" smtClean="0"/>
              <a:t>Buttons</a:t>
            </a:r>
            <a:r>
              <a:rPr lang="en-US" dirty="0"/>
              <a:t>, check boxes and radio </a:t>
            </a:r>
            <a:r>
              <a:rPr lang="en-US" dirty="0" smtClean="0"/>
              <a:t>buttons are similar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/>
              <a:t>Can be pressed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Can be </a:t>
            </a:r>
            <a:r>
              <a:rPr lang="en-US" dirty="0" smtClean="0"/>
              <a:t>focused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 smtClean="0"/>
              <a:t>All buttons could derive from a common parent class </a:t>
            </a:r>
            <a:r>
              <a:rPr lang="en-US" b="1" noProof="1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AbstractButton</a:t>
            </a:r>
            <a:endParaRPr lang="bg-BG" dirty="0"/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pPr>
              <a:defRPr/>
            </a:pPr>
            <a:r>
              <a:rPr lang="en-US" dirty="0"/>
              <a:t>Real World Example: Calculator (4)</a:t>
            </a:r>
            <a:endParaRPr lang="bg-BG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2439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 anchorCtr="0"/>
          <a:lstStyle/>
          <a:p>
            <a:pPr>
              <a:defRPr/>
            </a:pPr>
            <a:r>
              <a:rPr lang="en-US" dirty="0"/>
              <a:t>Calculator Classes </a:t>
            </a:r>
            <a:endParaRPr lang="bg-BG" dirty="0"/>
          </a:p>
        </p:txBody>
      </p:sp>
      <p:grpSp>
        <p:nvGrpSpPr>
          <p:cNvPr id="2" name="Group 73"/>
          <p:cNvGrpSpPr/>
          <p:nvPr/>
        </p:nvGrpSpPr>
        <p:grpSpPr>
          <a:xfrm>
            <a:off x="769460" y="533400"/>
            <a:ext cx="10582752" cy="5943600"/>
            <a:chOff x="483023" y="865760"/>
            <a:chExt cx="8003752" cy="4620640"/>
          </a:xfrm>
        </p:grpSpPr>
        <p:sp>
          <p:nvSpPr>
            <p:cNvPr id="3185" name="Rectangle 113"/>
            <p:cNvSpPr>
              <a:spLocks noChangeArrowheads="1"/>
            </p:cNvSpPr>
            <p:nvPr/>
          </p:nvSpPr>
          <p:spPr bwMode="auto">
            <a:xfrm>
              <a:off x="5421089" y="3888276"/>
              <a:ext cx="882177" cy="240806"/>
            </a:xfrm>
            <a:prstGeom prst="rect">
              <a:avLst/>
            </a:prstGeom>
            <a:solidFill>
              <a:srgbClr val="B5DBE5">
                <a:alpha val="14902"/>
              </a:srgbClr>
            </a:solidFill>
            <a:ln w="25400" algn="ctr">
              <a:solidFill>
                <a:schemeClr val="accent5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pPr>
                <a:lnSpc>
                  <a:spcPct val="95000"/>
                </a:lnSpc>
                <a:defRPr/>
              </a:pPr>
              <a:r>
                <a:rPr lang="en-US" sz="1400" b="1" noProof="1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</a:rPr>
                <a:t>TextBox</a:t>
              </a:r>
              <a:endParaRPr lang="en-US" sz="14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endParaRPr>
            </a:p>
          </p:txBody>
        </p:sp>
        <p:sp>
          <p:nvSpPr>
            <p:cNvPr id="3082" name="Rectangle 10"/>
            <p:cNvSpPr>
              <a:spLocks noChangeArrowheads="1"/>
            </p:cNvSpPr>
            <p:nvPr/>
          </p:nvSpPr>
          <p:spPr bwMode="auto">
            <a:xfrm>
              <a:off x="4113976" y="1272640"/>
              <a:ext cx="1448685" cy="257414"/>
            </a:xfrm>
            <a:prstGeom prst="rect">
              <a:avLst/>
            </a:prstGeom>
            <a:solidFill>
              <a:srgbClr val="B5DBE5">
                <a:alpha val="14902"/>
              </a:srgbClr>
            </a:solidFill>
            <a:ln w="25400" algn="ctr">
              <a:solidFill>
                <a:schemeClr val="accent5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pPr marL="0" marR="0" lvl="0" indent="0" defTabSz="914400" eaLnBrk="1" latinLnBrk="0" hangingPunct="1">
                <a:lnSpc>
                  <a:spcPct val="95000"/>
                </a:lnSpc>
                <a:buClrTx/>
                <a:buSzTx/>
                <a:buFontTx/>
                <a:buNone/>
                <a:tabLst/>
                <a:defRPr/>
              </a:pPr>
              <a:r>
                <a:rPr lang="en-US" sz="1400" b="1" noProof="1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</a:rPr>
                <a:t>Paint()</a:t>
              </a:r>
            </a:p>
          </p:txBody>
        </p:sp>
        <p:sp>
          <p:nvSpPr>
            <p:cNvPr id="3086" name="Rectangle 14"/>
            <p:cNvSpPr>
              <a:spLocks noChangeArrowheads="1"/>
            </p:cNvSpPr>
            <p:nvPr/>
          </p:nvSpPr>
          <p:spPr bwMode="auto">
            <a:xfrm>
              <a:off x="4113975" y="865760"/>
              <a:ext cx="1448626" cy="408956"/>
            </a:xfrm>
            <a:prstGeom prst="rect">
              <a:avLst/>
            </a:prstGeom>
            <a:solidFill>
              <a:srgbClr val="B5DBE5">
                <a:alpha val="14902"/>
              </a:srgbClr>
            </a:solidFill>
            <a:ln w="25400" algn="ctr">
              <a:solidFill>
                <a:schemeClr val="accent5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pPr marL="0" marR="0" lvl="0" indent="0" defTabSz="914400" eaLnBrk="1" latinLnBrk="0" hangingPunct="1">
                <a:lnSpc>
                  <a:spcPct val="95000"/>
                </a:lnSpc>
                <a:buClrTx/>
                <a:buSzTx/>
                <a:buFontTx/>
                <a:buNone/>
                <a:tabLst/>
                <a:defRPr/>
              </a:pPr>
              <a:r>
                <a:rPr lang="en-US" sz="1400" b="1" noProof="1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</a:rPr>
                <a:t>«interface»</a:t>
              </a:r>
            </a:p>
            <a:p>
              <a:pPr marL="0" marR="0" lvl="0" indent="0" defTabSz="914400" eaLnBrk="1" latinLnBrk="0" hangingPunct="1">
                <a:lnSpc>
                  <a:spcPct val="95000"/>
                </a:lnSpc>
                <a:buClrTx/>
                <a:buSzTx/>
                <a:buFontTx/>
                <a:buNone/>
                <a:tabLst/>
                <a:defRPr/>
              </a:pPr>
              <a:r>
                <a:rPr lang="en-US" sz="1400" b="1" noProof="1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</a:rPr>
                <a:t> IPaintable</a:t>
              </a:r>
            </a:p>
          </p:txBody>
        </p:sp>
        <p:sp>
          <p:nvSpPr>
            <p:cNvPr id="3093" name="Rectangle 21"/>
            <p:cNvSpPr>
              <a:spLocks noChangeArrowheads="1"/>
            </p:cNvSpPr>
            <p:nvPr/>
          </p:nvSpPr>
          <p:spPr bwMode="auto">
            <a:xfrm>
              <a:off x="4126161" y="2076792"/>
              <a:ext cx="1436440" cy="1305752"/>
            </a:xfrm>
            <a:prstGeom prst="rect">
              <a:avLst/>
            </a:prstGeom>
            <a:solidFill>
              <a:srgbClr val="B5DBE5">
                <a:alpha val="14902"/>
              </a:srgbClr>
            </a:solidFill>
            <a:ln w="25400" algn="ctr">
              <a:solidFill>
                <a:schemeClr val="accent5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 anchorCtr="0"/>
            <a:lstStyle/>
            <a:p>
              <a:pPr marL="0" marR="0" lvl="0" indent="0" defTabSz="914400" eaLnBrk="1" latinLnBrk="0" hangingPunct="1">
                <a:lnSpc>
                  <a:spcPct val="95000"/>
                </a:lnSpc>
                <a:buClrTx/>
                <a:buSzTx/>
                <a:buFontTx/>
                <a:buNone/>
                <a:tabLst/>
                <a:defRPr/>
              </a:pPr>
              <a:r>
                <a:rPr lang="en-US" sz="1400" b="1" noProof="1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</a:rPr>
                <a:t>-location</a:t>
              </a:r>
            </a:p>
            <a:p>
              <a:pPr marL="0" marR="0" lvl="0" indent="0" defTabSz="914400" eaLnBrk="1" latinLnBrk="0" hangingPunct="1">
                <a:lnSpc>
                  <a:spcPct val="95000"/>
                </a:lnSpc>
                <a:buClrTx/>
                <a:buSzTx/>
                <a:buFontTx/>
                <a:buNone/>
                <a:tabLst/>
                <a:defRPr/>
              </a:pPr>
              <a:r>
                <a:rPr lang="en-US" sz="1400" b="1" noProof="1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</a:rPr>
                <a:t>-size</a:t>
              </a:r>
            </a:p>
            <a:p>
              <a:pPr marL="0" marR="0" lvl="0" indent="0" defTabSz="914400" eaLnBrk="1" latinLnBrk="0" hangingPunct="1">
                <a:lnSpc>
                  <a:spcPct val="95000"/>
                </a:lnSpc>
                <a:buClrTx/>
                <a:buSzTx/>
                <a:buFontTx/>
                <a:buNone/>
                <a:tabLst/>
                <a:defRPr/>
              </a:pPr>
              <a:r>
                <a:rPr lang="en-US" sz="1400" b="1" noProof="1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</a:rPr>
                <a:t>-text</a:t>
              </a:r>
            </a:p>
            <a:p>
              <a:pPr marL="0" marR="0" lvl="0" indent="0" defTabSz="914400" eaLnBrk="1" latinLnBrk="0" hangingPunct="1">
                <a:lnSpc>
                  <a:spcPct val="95000"/>
                </a:lnSpc>
                <a:buClrTx/>
                <a:buSzTx/>
                <a:buFontTx/>
                <a:buNone/>
                <a:tabLst/>
                <a:defRPr/>
              </a:pPr>
              <a:r>
                <a:rPr lang="en-US" sz="1400" b="1" noProof="1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</a:rPr>
                <a:t>-bgColor</a:t>
              </a:r>
            </a:p>
            <a:p>
              <a:pPr marL="0" marR="0" lvl="0" indent="0" defTabSz="914400" eaLnBrk="1" latinLnBrk="0" hangingPunct="1">
                <a:lnSpc>
                  <a:spcPct val="95000"/>
                </a:lnSpc>
                <a:buClrTx/>
                <a:buSzTx/>
                <a:buFontTx/>
                <a:buNone/>
                <a:tabLst/>
                <a:defRPr/>
              </a:pPr>
              <a:r>
                <a:rPr lang="en-US" sz="1400" b="1" noProof="1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</a:rPr>
                <a:t>-faceColor</a:t>
              </a:r>
            </a:p>
            <a:p>
              <a:pPr marL="0" marR="0" lvl="0" indent="0" defTabSz="914400" eaLnBrk="1" latinLnBrk="0" hangingPunct="1">
                <a:lnSpc>
                  <a:spcPct val="95000"/>
                </a:lnSpc>
                <a:buClrTx/>
                <a:buSzTx/>
                <a:buFontTx/>
                <a:buNone/>
                <a:tabLst/>
                <a:defRPr/>
              </a:pPr>
              <a:r>
                <a:rPr lang="en-US" sz="1400" b="1" noProof="1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</a:rPr>
                <a:t>-font</a:t>
              </a:r>
            </a:p>
          </p:txBody>
        </p:sp>
        <p:sp>
          <p:nvSpPr>
            <p:cNvPr id="3106" name="Rectangle 34"/>
            <p:cNvSpPr>
              <a:spLocks noChangeArrowheads="1"/>
            </p:cNvSpPr>
            <p:nvPr/>
          </p:nvSpPr>
          <p:spPr bwMode="auto">
            <a:xfrm>
              <a:off x="4126161" y="1896188"/>
              <a:ext cx="1436440" cy="180605"/>
            </a:xfrm>
            <a:prstGeom prst="rect">
              <a:avLst/>
            </a:prstGeom>
            <a:solidFill>
              <a:srgbClr val="B5DBE5">
                <a:alpha val="14902"/>
              </a:srgbClr>
            </a:solidFill>
            <a:ln w="25400" algn="ctr">
              <a:solidFill>
                <a:schemeClr val="accent5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pPr marL="0" marR="0" lvl="0" indent="0" defTabSz="914400" eaLnBrk="1" latinLnBrk="0" hangingPunct="1">
                <a:lnSpc>
                  <a:spcPct val="95000"/>
                </a:lnSpc>
                <a:buClrTx/>
                <a:buSzTx/>
                <a:buFontTx/>
                <a:buNone/>
                <a:tabLst/>
                <a:defRPr/>
              </a:pPr>
              <a:r>
                <a:rPr lang="en-US" sz="1400" b="1" noProof="1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</a:rPr>
                <a:t>Control</a:t>
              </a:r>
            </a:p>
          </p:txBody>
        </p:sp>
        <p:sp>
          <p:nvSpPr>
            <p:cNvPr id="3107" name="Line 35"/>
            <p:cNvSpPr>
              <a:spLocks noChangeShapeType="1"/>
            </p:cNvSpPr>
            <p:nvPr/>
          </p:nvSpPr>
          <p:spPr bwMode="auto">
            <a:xfrm>
              <a:off x="4829759" y="1705203"/>
              <a:ext cx="2437" cy="193060"/>
            </a:xfrm>
            <a:prstGeom prst="line">
              <a:avLst/>
            </a:prstGeom>
            <a:solidFill>
              <a:srgbClr val="B5DBE5">
                <a:alpha val="14902"/>
              </a:srgbClr>
            </a:solidFill>
            <a:ln w="25400" algn="ctr">
              <a:solidFill>
                <a:schemeClr val="accent5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pPr>
                <a:lnSpc>
                  <a:spcPct val="95000"/>
                </a:lnSpc>
                <a:defRPr/>
              </a:pPr>
              <a:endPara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endParaRPr>
            </a:p>
          </p:txBody>
        </p:sp>
        <p:sp>
          <p:nvSpPr>
            <p:cNvPr id="3109" name="Freeform 37"/>
            <p:cNvSpPr>
              <a:spLocks/>
            </p:cNvSpPr>
            <p:nvPr/>
          </p:nvSpPr>
          <p:spPr bwMode="auto">
            <a:xfrm>
              <a:off x="4720096" y="1555737"/>
              <a:ext cx="219326" cy="149466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90" y="72"/>
                </a:cxn>
                <a:cxn ang="0">
                  <a:pos x="45" y="0"/>
                </a:cxn>
                <a:cxn ang="0">
                  <a:pos x="0" y="72"/>
                </a:cxn>
              </a:cxnLst>
              <a:rect l="0" t="0" r="r" b="b"/>
              <a:pathLst>
                <a:path w="90" h="72">
                  <a:moveTo>
                    <a:pt x="0" y="72"/>
                  </a:moveTo>
                  <a:lnTo>
                    <a:pt x="90" y="72"/>
                  </a:lnTo>
                  <a:lnTo>
                    <a:pt x="45" y="0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B5DBE5">
                <a:alpha val="14902"/>
              </a:srgbClr>
            </a:solidFill>
            <a:ln w="25400" algn="ctr">
              <a:solidFill>
                <a:schemeClr val="accent5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pPr>
                <a:lnSpc>
                  <a:spcPct val="95000"/>
                </a:lnSpc>
                <a:defRPr/>
              </a:pPr>
              <a:endPara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endParaRPr>
            </a:p>
          </p:txBody>
        </p:sp>
        <p:sp>
          <p:nvSpPr>
            <p:cNvPr id="3115" name="Rectangle 43"/>
            <p:cNvSpPr>
              <a:spLocks noChangeArrowheads="1"/>
            </p:cNvSpPr>
            <p:nvPr/>
          </p:nvSpPr>
          <p:spPr bwMode="auto">
            <a:xfrm>
              <a:off x="809009" y="3886200"/>
              <a:ext cx="1505566" cy="240806"/>
            </a:xfrm>
            <a:prstGeom prst="rect">
              <a:avLst/>
            </a:prstGeom>
            <a:solidFill>
              <a:srgbClr val="B5DBE5">
                <a:alpha val="14902"/>
              </a:srgbClr>
            </a:solidFill>
            <a:ln w="25400" algn="ctr">
              <a:solidFill>
                <a:schemeClr val="accent5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pPr>
                <a:lnSpc>
                  <a:spcPct val="95000"/>
                </a:lnSpc>
                <a:defRPr/>
              </a:pPr>
              <a:r>
                <a:rPr lang="en-US" sz="1400" b="1" noProof="1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</a:rPr>
                <a:t>Container</a:t>
              </a:r>
              <a:endParaRPr lang="en-US" sz="14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endParaRPr>
            </a:p>
          </p:txBody>
        </p:sp>
        <p:sp>
          <p:nvSpPr>
            <p:cNvPr id="3117" name="Freeform 45"/>
            <p:cNvSpPr>
              <a:spLocks/>
            </p:cNvSpPr>
            <p:nvPr/>
          </p:nvSpPr>
          <p:spPr bwMode="auto">
            <a:xfrm>
              <a:off x="1552574" y="3563270"/>
              <a:ext cx="2971801" cy="322930"/>
            </a:xfrm>
            <a:custGeom>
              <a:avLst/>
              <a:gdLst/>
              <a:ahLst/>
              <a:cxnLst>
                <a:cxn ang="0">
                  <a:pos x="1021" y="0"/>
                </a:cxn>
                <a:cxn ang="0">
                  <a:pos x="1021" y="74"/>
                </a:cxn>
                <a:cxn ang="0">
                  <a:pos x="0" y="74"/>
                </a:cxn>
                <a:cxn ang="0">
                  <a:pos x="0" y="130"/>
                </a:cxn>
              </a:cxnLst>
              <a:rect l="0" t="0" r="r" b="b"/>
              <a:pathLst>
                <a:path w="1021" h="130">
                  <a:moveTo>
                    <a:pt x="1021" y="0"/>
                  </a:moveTo>
                  <a:lnTo>
                    <a:pt x="1021" y="74"/>
                  </a:lnTo>
                  <a:lnTo>
                    <a:pt x="0" y="74"/>
                  </a:lnTo>
                  <a:lnTo>
                    <a:pt x="0" y="130"/>
                  </a:lnTo>
                </a:path>
              </a:pathLst>
            </a:custGeom>
            <a:solidFill>
              <a:srgbClr val="B5DBE5">
                <a:alpha val="0"/>
              </a:srgbClr>
            </a:solidFill>
            <a:ln w="25400" algn="ctr">
              <a:solidFill>
                <a:schemeClr val="accent5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pPr>
                <a:lnSpc>
                  <a:spcPct val="95000"/>
                </a:lnSpc>
                <a:defRPr/>
              </a:pPr>
              <a:endPara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endParaRPr>
            </a:p>
          </p:txBody>
        </p:sp>
        <p:sp>
          <p:nvSpPr>
            <p:cNvPr id="3119" name="Freeform 47"/>
            <p:cNvSpPr>
              <a:spLocks/>
            </p:cNvSpPr>
            <p:nvPr/>
          </p:nvSpPr>
          <p:spPr bwMode="auto">
            <a:xfrm>
              <a:off x="4414833" y="3413804"/>
              <a:ext cx="219326" cy="149466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90" y="72"/>
                </a:cxn>
                <a:cxn ang="0">
                  <a:pos x="45" y="0"/>
                </a:cxn>
                <a:cxn ang="0">
                  <a:pos x="0" y="72"/>
                </a:cxn>
              </a:cxnLst>
              <a:rect l="0" t="0" r="r" b="b"/>
              <a:pathLst>
                <a:path w="90" h="72">
                  <a:moveTo>
                    <a:pt x="0" y="72"/>
                  </a:moveTo>
                  <a:lnTo>
                    <a:pt x="90" y="72"/>
                  </a:lnTo>
                  <a:lnTo>
                    <a:pt x="45" y="0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B5DBE5">
                <a:alpha val="14902"/>
              </a:srgbClr>
            </a:solidFill>
            <a:ln w="25400" algn="ctr">
              <a:solidFill>
                <a:schemeClr val="accent5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pPr>
                <a:lnSpc>
                  <a:spcPct val="95000"/>
                </a:lnSpc>
                <a:defRPr/>
              </a:pPr>
              <a:endPara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endParaRPr>
            </a:p>
          </p:txBody>
        </p:sp>
        <p:sp>
          <p:nvSpPr>
            <p:cNvPr id="3124" name="Rectangle 52"/>
            <p:cNvSpPr>
              <a:spLocks noChangeArrowheads="1"/>
            </p:cNvSpPr>
            <p:nvPr/>
          </p:nvSpPr>
          <p:spPr bwMode="auto">
            <a:xfrm>
              <a:off x="1630026" y="4607540"/>
              <a:ext cx="1106376" cy="240806"/>
            </a:xfrm>
            <a:prstGeom prst="rect">
              <a:avLst/>
            </a:prstGeom>
            <a:solidFill>
              <a:srgbClr val="B5DBE5">
                <a:alpha val="14902"/>
              </a:srgbClr>
            </a:solidFill>
            <a:ln w="25400" algn="ctr">
              <a:solidFill>
                <a:schemeClr val="accent5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pPr>
                <a:lnSpc>
                  <a:spcPct val="95000"/>
                </a:lnSpc>
                <a:defRPr/>
              </a:pPr>
              <a:r>
                <a:rPr lang="en-US" sz="1400" b="1" noProof="1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</a:rPr>
                <a:t>Form</a:t>
              </a:r>
              <a:endParaRPr lang="en-US" sz="14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endParaRPr>
            </a:p>
          </p:txBody>
        </p:sp>
        <p:sp>
          <p:nvSpPr>
            <p:cNvPr id="3127" name="Freeform 55"/>
            <p:cNvSpPr>
              <a:spLocks/>
            </p:cNvSpPr>
            <p:nvPr/>
          </p:nvSpPr>
          <p:spPr bwMode="auto">
            <a:xfrm>
              <a:off x="1976073" y="4311651"/>
              <a:ext cx="207141" cy="2958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4"/>
                </a:cxn>
                <a:cxn ang="0">
                  <a:pos x="85" y="64"/>
                </a:cxn>
                <a:cxn ang="0">
                  <a:pos x="85" y="132"/>
                </a:cxn>
              </a:cxnLst>
              <a:rect l="0" t="0" r="r" b="b"/>
              <a:pathLst>
                <a:path w="85" h="132">
                  <a:moveTo>
                    <a:pt x="0" y="0"/>
                  </a:moveTo>
                  <a:lnTo>
                    <a:pt x="0" y="64"/>
                  </a:lnTo>
                  <a:lnTo>
                    <a:pt x="85" y="64"/>
                  </a:lnTo>
                  <a:lnTo>
                    <a:pt x="85" y="132"/>
                  </a:lnTo>
                </a:path>
              </a:pathLst>
            </a:custGeom>
            <a:solidFill>
              <a:srgbClr val="B5DBE5">
                <a:alpha val="0"/>
              </a:srgbClr>
            </a:solidFill>
            <a:ln w="25400" algn="ctr">
              <a:solidFill>
                <a:schemeClr val="accent5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pPr>
                <a:lnSpc>
                  <a:spcPct val="95000"/>
                </a:lnSpc>
                <a:defRPr/>
              </a:pPr>
              <a:endPara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endParaRPr>
            </a:p>
          </p:txBody>
        </p:sp>
        <p:sp>
          <p:nvSpPr>
            <p:cNvPr id="3128" name="Freeform 56"/>
            <p:cNvSpPr>
              <a:spLocks/>
            </p:cNvSpPr>
            <p:nvPr/>
          </p:nvSpPr>
          <p:spPr bwMode="auto">
            <a:xfrm>
              <a:off x="1866410" y="4165003"/>
              <a:ext cx="219326" cy="149466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90" y="72"/>
                </a:cxn>
                <a:cxn ang="0">
                  <a:pos x="45" y="0"/>
                </a:cxn>
                <a:cxn ang="0">
                  <a:pos x="0" y="72"/>
                </a:cxn>
              </a:cxnLst>
              <a:rect l="0" t="0" r="r" b="b"/>
              <a:pathLst>
                <a:path w="90" h="72">
                  <a:moveTo>
                    <a:pt x="0" y="72"/>
                  </a:moveTo>
                  <a:lnTo>
                    <a:pt x="90" y="72"/>
                  </a:lnTo>
                  <a:lnTo>
                    <a:pt x="45" y="0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B5DBE5">
                <a:alpha val="14902"/>
              </a:srgbClr>
            </a:solidFill>
            <a:ln w="25400" algn="ctr">
              <a:solidFill>
                <a:schemeClr val="accent5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pPr>
                <a:lnSpc>
                  <a:spcPct val="95000"/>
                </a:lnSpc>
                <a:defRPr/>
              </a:pPr>
              <a:endPara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endParaRPr>
            </a:p>
          </p:txBody>
        </p:sp>
        <p:sp>
          <p:nvSpPr>
            <p:cNvPr id="3134" name="Rectangle 62"/>
            <p:cNvSpPr>
              <a:spLocks noChangeArrowheads="1"/>
            </p:cNvSpPr>
            <p:nvPr/>
          </p:nvSpPr>
          <p:spPr bwMode="auto">
            <a:xfrm>
              <a:off x="1627589" y="5247670"/>
              <a:ext cx="1106376" cy="238730"/>
            </a:xfrm>
            <a:prstGeom prst="rect">
              <a:avLst/>
            </a:prstGeom>
            <a:solidFill>
              <a:srgbClr val="B5DBE5">
                <a:alpha val="14902"/>
              </a:srgbClr>
            </a:solidFill>
            <a:ln w="25400" algn="ctr">
              <a:solidFill>
                <a:schemeClr val="accent5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pPr>
                <a:lnSpc>
                  <a:spcPct val="95000"/>
                </a:lnSpc>
                <a:defRPr/>
              </a:pPr>
              <a:r>
                <a:rPr lang="en-US" sz="1400" b="1" noProof="1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</a:rPr>
                <a:t>Calculator</a:t>
              </a:r>
              <a:endParaRPr lang="en-US" sz="14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endParaRPr>
            </a:p>
          </p:txBody>
        </p:sp>
        <p:sp>
          <p:nvSpPr>
            <p:cNvPr id="3137" name="Line 65"/>
            <p:cNvSpPr>
              <a:spLocks noChangeShapeType="1"/>
            </p:cNvSpPr>
            <p:nvPr/>
          </p:nvSpPr>
          <p:spPr bwMode="auto">
            <a:xfrm>
              <a:off x="2180777" y="5019319"/>
              <a:ext cx="2437" cy="228351"/>
            </a:xfrm>
            <a:prstGeom prst="line">
              <a:avLst/>
            </a:prstGeom>
            <a:solidFill>
              <a:srgbClr val="B5DBE5">
                <a:alpha val="14902"/>
              </a:srgbClr>
            </a:solidFill>
            <a:ln w="25400" algn="ctr">
              <a:solidFill>
                <a:schemeClr val="accent5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pPr>
                <a:lnSpc>
                  <a:spcPct val="95000"/>
                </a:lnSpc>
                <a:defRPr/>
              </a:pPr>
              <a:endPara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endParaRPr>
            </a:p>
          </p:txBody>
        </p:sp>
        <p:sp>
          <p:nvSpPr>
            <p:cNvPr id="3138" name="Freeform 66"/>
            <p:cNvSpPr>
              <a:spLocks/>
            </p:cNvSpPr>
            <p:nvPr/>
          </p:nvSpPr>
          <p:spPr bwMode="auto">
            <a:xfrm>
              <a:off x="2071115" y="4869853"/>
              <a:ext cx="219326" cy="149466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90" y="72"/>
                </a:cxn>
                <a:cxn ang="0">
                  <a:pos x="45" y="0"/>
                </a:cxn>
                <a:cxn ang="0">
                  <a:pos x="0" y="72"/>
                </a:cxn>
              </a:cxnLst>
              <a:rect l="0" t="0" r="r" b="b"/>
              <a:pathLst>
                <a:path w="90" h="72">
                  <a:moveTo>
                    <a:pt x="0" y="72"/>
                  </a:moveTo>
                  <a:lnTo>
                    <a:pt x="90" y="72"/>
                  </a:lnTo>
                  <a:lnTo>
                    <a:pt x="45" y="0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B5DBE5">
                <a:alpha val="14902"/>
              </a:srgbClr>
            </a:solidFill>
            <a:ln w="25400" algn="ctr">
              <a:solidFill>
                <a:schemeClr val="accent5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pPr>
                <a:lnSpc>
                  <a:spcPct val="95000"/>
                </a:lnSpc>
                <a:defRPr/>
              </a:pPr>
              <a:endPara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endParaRPr>
            </a:p>
          </p:txBody>
        </p:sp>
        <p:sp>
          <p:nvSpPr>
            <p:cNvPr id="3145" name="Rectangle 73"/>
            <p:cNvSpPr>
              <a:spLocks noChangeArrowheads="1"/>
            </p:cNvSpPr>
            <p:nvPr/>
          </p:nvSpPr>
          <p:spPr bwMode="auto">
            <a:xfrm>
              <a:off x="3245991" y="3886200"/>
              <a:ext cx="1964184" cy="240806"/>
            </a:xfrm>
            <a:prstGeom prst="rect">
              <a:avLst/>
            </a:prstGeom>
            <a:solidFill>
              <a:srgbClr val="B5DBE5">
                <a:alpha val="14902"/>
              </a:srgbClr>
            </a:solidFill>
            <a:ln w="25400" algn="ctr">
              <a:solidFill>
                <a:schemeClr val="accent5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pPr>
                <a:lnSpc>
                  <a:spcPct val="95000"/>
                </a:lnSpc>
                <a:defRPr/>
              </a:pPr>
              <a:r>
                <a:rPr lang="en-US" sz="1400" b="1" noProof="1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</a:rPr>
                <a:t>AbstractButton</a:t>
              </a:r>
              <a:endParaRPr lang="en-US" sz="14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endParaRPr>
            </a:p>
          </p:txBody>
        </p:sp>
        <p:sp>
          <p:nvSpPr>
            <p:cNvPr id="3147" name="Line 75"/>
            <p:cNvSpPr>
              <a:spLocks noChangeShapeType="1"/>
            </p:cNvSpPr>
            <p:nvPr/>
          </p:nvSpPr>
          <p:spPr bwMode="auto">
            <a:xfrm>
              <a:off x="4861425" y="3563270"/>
              <a:ext cx="2437" cy="317615"/>
            </a:xfrm>
            <a:prstGeom prst="line">
              <a:avLst/>
            </a:prstGeom>
            <a:solidFill>
              <a:srgbClr val="B5DBE5">
                <a:alpha val="14902"/>
              </a:srgbClr>
            </a:solidFill>
            <a:ln w="25400" algn="ctr">
              <a:solidFill>
                <a:schemeClr val="accent5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pPr>
                <a:lnSpc>
                  <a:spcPct val="95000"/>
                </a:lnSpc>
                <a:defRPr/>
              </a:pPr>
              <a:endPara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endParaRPr>
            </a:p>
          </p:txBody>
        </p:sp>
        <p:sp>
          <p:nvSpPr>
            <p:cNvPr id="3149" name="Freeform 77"/>
            <p:cNvSpPr>
              <a:spLocks/>
            </p:cNvSpPr>
            <p:nvPr/>
          </p:nvSpPr>
          <p:spPr bwMode="auto">
            <a:xfrm>
              <a:off x="4751762" y="3413804"/>
              <a:ext cx="219326" cy="149466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90" y="72"/>
                </a:cxn>
                <a:cxn ang="0">
                  <a:pos x="45" y="0"/>
                </a:cxn>
                <a:cxn ang="0">
                  <a:pos x="0" y="72"/>
                </a:cxn>
              </a:cxnLst>
              <a:rect l="0" t="0" r="r" b="b"/>
              <a:pathLst>
                <a:path w="90" h="72">
                  <a:moveTo>
                    <a:pt x="0" y="72"/>
                  </a:moveTo>
                  <a:lnTo>
                    <a:pt x="90" y="72"/>
                  </a:lnTo>
                  <a:lnTo>
                    <a:pt x="45" y="0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B5DBE5">
                <a:alpha val="14902"/>
              </a:srgbClr>
            </a:solidFill>
            <a:ln w="25400" algn="ctr">
              <a:solidFill>
                <a:schemeClr val="accent5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pPr>
                <a:lnSpc>
                  <a:spcPct val="95000"/>
                </a:lnSpc>
                <a:defRPr/>
              </a:pPr>
              <a:endPara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endParaRPr>
            </a:p>
          </p:txBody>
        </p:sp>
        <p:sp>
          <p:nvSpPr>
            <p:cNvPr id="3154" name="Rectangle 82"/>
            <p:cNvSpPr>
              <a:spLocks noChangeArrowheads="1"/>
            </p:cNvSpPr>
            <p:nvPr/>
          </p:nvSpPr>
          <p:spPr bwMode="auto">
            <a:xfrm>
              <a:off x="2941107" y="4602941"/>
              <a:ext cx="801757" cy="240806"/>
            </a:xfrm>
            <a:prstGeom prst="rect">
              <a:avLst/>
            </a:prstGeom>
            <a:solidFill>
              <a:srgbClr val="B5DBE5">
                <a:alpha val="14902"/>
              </a:srgbClr>
            </a:solidFill>
            <a:ln w="25400" algn="ctr">
              <a:solidFill>
                <a:schemeClr val="accent5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pPr>
                <a:lnSpc>
                  <a:spcPct val="95000"/>
                </a:lnSpc>
                <a:defRPr/>
              </a:pPr>
              <a:r>
                <a:rPr lang="en-US" sz="1400" b="1" noProof="1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</a:rPr>
                <a:t>Button</a:t>
              </a:r>
              <a:endParaRPr lang="en-US" sz="14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endParaRPr>
            </a:p>
          </p:txBody>
        </p:sp>
        <p:sp>
          <p:nvSpPr>
            <p:cNvPr id="3161" name="Rectangle 89"/>
            <p:cNvSpPr>
              <a:spLocks noChangeArrowheads="1"/>
            </p:cNvSpPr>
            <p:nvPr/>
          </p:nvSpPr>
          <p:spPr bwMode="auto">
            <a:xfrm>
              <a:off x="3935383" y="4602941"/>
              <a:ext cx="911420" cy="240806"/>
            </a:xfrm>
            <a:prstGeom prst="rect">
              <a:avLst/>
            </a:prstGeom>
            <a:solidFill>
              <a:srgbClr val="B5DBE5">
                <a:alpha val="14902"/>
              </a:srgbClr>
            </a:solidFill>
            <a:ln w="25400" algn="ctr">
              <a:solidFill>
                <a:schemeClr val="accent5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pPr>
                <a:lnSpc>
                  <a:spcPct val="95000"/>
                </a:lnSpc>
                <a:defRPr/>
              </a:pPr>
              <a:r>
                <a:rPr lang="en-US" sz="1400" b="1" noProof="1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</a:rPr>
                <a:t>CheckBox</a:t>
              </a:r>
              <a:endParaRPr lang="en-US" sz="14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endParaRPr>
            </a:p>
          </p:txBody>
        </p:sp>
        <p:sp>
          <p:nvSpPr>
            <p:cNvPr id="3168" name="Rectangle 96"/>
            <p:cNvSpPr>
              <a:spLocks noChangeArrowheads="1"/>
            </p:cNvSpPr>
            <p:nvPr/>
          </p:nvSpPr>
          <p:spPr bwMode="auto">
            <a:xfrm>
              <a:off x="5058818" y="4602941"/>
              <a:ext cx="1203855" cy="240806"/>
            </a:xfrm>
            <a:prstGeom prst="rect">
              <a:avLst/>
            </a:prstGeom>
            <a:solidFill>
              <a:srgbClr val="B5DBE5">
                <a:alpha val="14902"/>
              </a:srgbClr>
            </a:solidFill>
            <a:ln w="25400" algn="ctr">
              <a:solidFill>
                <a:schemeClr val="accent5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pPr>
                <a:lnSpc>
                  <a:spcPct val="95000"/>
                </a:lnSpc>
                <a:defRPr/>
              </a:pPr>
              <a:r>
                <a:rPr lang="en-US" sz="1400" b="1" noProof="1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</a:rPr>
                <a:t>RadioButton</a:t>
              </a:r>
              <a:endParaRPr lang="en-US" sz="14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endParaRPr>
            </a:p>
          </p:txBody>
        </p:sp>
        <p:sp>
          <p:nvSpPr>
            <p:cNvPr id="3171" name="Freeform 99"/>
            <p:cNvSpPr>
              <a:spLocks/>
            </p:cNvSpPr>
            <p:nvPr/>
          </p:nvSpPr>
          <p:spPr bwMode="auto">
            <a:xfrm>
              <a:off x="3340767" y="4298950"/>
              <a:ext cx="704279" cy="303991"/>
            </a:xfrm>
            <a:custGeom>
              <a:avLst/>
              <a:gdLst/>
              <a:ahLst/>
              <a:cxnLst>
                <a:cxn ang="0">
                  <a:pos x="289" y="0"/>
                </a:cxn>
                <a:cxn ang="0">
                  <a:pos x="289" y="53"/>
                </a:cxn>
                <a:cxn ang="0">
                  <a:pos x="0" y="53"/>
                </a:cxn>
                <a:cxn ang="0">
                  <a:pos x="0" y="110"/>
                </a:cxn>
              </a:cxnLst>
              <a:rect l="0" t="0" r="r" b="b"/>
              <a:pathLst>
                <a:path w="289" h="110">
                  <a:moveTo>
                    <a:pt x="289" y="0"/>
                  </a:moveTo>
                  <a:lnTo>
                    <a:pt x="289" y="53"/>
                  </a:lnTo>
                  <a:lnTo>
                    <a:pt x="0" y="53"/>
                  </a:lnTo>
                  <a:lnTo>
                    <a:pt x="0" y="110"/>
                  </a:lnTo>
                </a:path>
              </a:pathLst>
            </a:custGeom>
            <a:solidFill>
              <a:srgbClr val="B5DBE5">
                <a:alpha val="0"/>
              </a:srgbClr>
            </a:solidFill>
            <a:ln w="25400" algn="ctr">
              <a:solidFill>
                <a:schemeClr val="accent5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pPr>
                <a:lnSpc>
                  <a:spcPct val="95000"/>
                </a:lnSpc>
                <a:defRPr/>
              </a:pPr>
              <a:endPara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endParaRPr>
            </a:p>
          </p:txBody>
        </p:sp>
        <p:sp>
          <p:nvSpPr>
            <p:cNvPr id="3172" name="Freeform 100"/>
            <p:cNvSpPr>
              <a:spLocks/>
            </p:cNvSpPr>
            <p:nvPr/>
          </p:nvSpPr>
          <p:spPr bwMode="auto">
            <a:xfrm>
              <a:off x="3935383" y="4159250"/>
              <a:ext cx="219326" cy="149466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90" y="72"/>
                </a:cxn>
                <a:cxn ang="0">
                  <a:pos x="45" y="0"/>
                </a:cxn>
                <a:cxn ang="0">
                  <a:pos x="0" y="72"/>
                </a:cxn>
              </a:cxnLst>
              <a:rect l="0" t="0" r="r" b="b"/>
              <a:pathLst>
                <a:path w="90" h="72">
                  <a:moveTo>
                    <a:pt x="0" y="72"/>
                  </a:moveTo>
                  <a:lnTo>
                    <a:pt x="90" y="72"/>
                  </a:lnTo>
                  <a:lnTo>
                    <a:pt x="45" y="0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B5DBE5">
                <a:alpha val="14902"/>
              </a:srgbClr>
            </a:solidFill>
            <a:ln w="25400" algn="ctr">
              <a:solidFill>
                <a:schemeClr val="accent5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pPr>
                <a:lnSpc>
                  <a:spcPct val="95000"/>
                </a:lnSpc>
                <a:defRPr/>
              </a:pPr>
              <a:endPara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endParaRPr>
            </a:p>
          </p:txBody>
        </p:sp>
        <p:sp>
          <p:nvSpPr>
            <p:cNvPr id="3174" name="Line 102"/>
            <p:cNvSpPr>
              <a:spLocks noChangeShapeType="1"/>
            </p:cNvSpPr>
            <p:nvPr/>
          </p:nvSpPr>
          <p:spPr bwMode="auto">
            <a:xfrm>
              <a:off x="4391025" y="4318000"/>
              <a:ext cx="2505" cy="284941"/>
            </a:xfrm>
            <a:prstGeom prst="line">
              <a:avLst/>
            </a:prstGeom>
            <a:solidFill>
              <a:srgbClr val="B5DBE5">
                <a:alpha val="14902"/>
              </a:srgbClr>
            </a:solidFill>
            <a:ln w="25400" algn="ctr">
              <a:solidFill>
                <a:schemeClr val="accent5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pPr>
                <a:lnSpc>
                  <a:spcPct val="95000"/>
                </a:lnSpc>
                <a:defRPr/>
              </a:pPr>
              <a:endPara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endParaRPr>
            </a:p>
          </p:txBody>
        </p:sp>
        <p:sp>
          <p:nvSpPr>
            <p:cNvPr id="3175" name="Freeform 103"/>
            <p:cNvSpPr>
              <a:spLocks/>
            </p:cNvSpPr>
            <p:nvPr/>
          </p:nvSpPr>
          <p:spPr bwMode="auto">
            <a:xfrm>
              <a:off x="4281430" y="4159250"/>
              <a:ext cx="219326" cy="149466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90" y="72"/>
                </a:cxn>
                <a:cxn ang="0">
                  <a:pos x="45" y="0"/>
                </a:cxn>
                <a:cxn ang="0">
                  <a:pos x="0" y="72"/>
                </a:cxn>
              </a:cxnLst>
              <a:rect l="0" t="0" r="r" b="b"/>
              <a:pathLst>
                <a:path w="90" h="72">
                  <a:moveTo>
                    <a:pt x="0" y="72"/>
                  </a:moveTo>
                  <a:lnTo>
                    <a:pt x="90" y="72"/>
                  </a:lnTo>
                  <a:lnTo>
                    <a:pt x="45" y="0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B5DBE5">
                <a:alpha val="14902"/>
              </a:srgbClr>
            </a:solidFill>
            <a:ln w="25400" algn="ctr">
              <a:solidFill>
                <a:schemeClr val="accent5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pPr>
                <a:lnSpc>
                  <a:spcPct val="95000"/>
                </a:lnSpc>
                <a:defRPr/>
              </a:pPr>
              <a:endPara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endParaRPr>
            </a:p>
          </p:txBody>
        </p:sp>
        <p:sp>
          <p:nvSpPr>
            <p:cNvPr id="3177" name="Freeform 105"/>
            <p:cNvSpPr>
              <a:spLocks/>
            </p:cNvSpPr>
            <p:nvPr/>
          </p:nvSpPr>
          <p:spPr bwMode="auto">
            <a:xfrm>
              <a:off x="4737141" y="4305300"/>
              <a:ext cx="916294" cy="2976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3"/>
                </a:cxn>
                <a:cxn ang="0">
                  <a:pos x="317" y="53"/>
                </a:cxn>
                <a:cxn ang="0">
                  <a:pos x="317" y="110"/>
                </a:cxn>
              </a:cxnLst>
              <a:rect l="0" t="0" r="r" b="b"/>
              <a:pathLst>
                <a:path w="317" h="110">
                  <a:moveTo>
                    <a:pt x="0" y="0"/>
                  </a:moveTo>
                  <a:lnTo>
                    <a:pt x="0" y="53"/>
                  </a:lnTo>
                  <a:lnTo>
                    <a:pt x="317" y="53"/>
                  </a:lnTo>
                  <a:lnTo>
                    <a:pt x="317" y="110"/>
                  </a:lnTo>
                </a:path>
              </a:pathLst>
            </a:custGeom>
            <a:solidFill>
              <a:srgbClr val="B5DBE5">
                <a:alpha val="0"/>
              </a:srgbClr>
            </a:solidFill>
            <a:ln w="25400" algn="ctr">
              <a:solidFill>
                <a:schemeClr val="accent5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pPr>
                <a:lnSpc>
                  <a:spcPct val="95000"/>
                </a:lnSpc>
                <a:defRPr/>
              </a:pPr>
              <a:endPara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endParaRPr>
            </a:p>
          </p:txBody>
        </p:sp>
        <p:sp>
          <p:nvSpPr>
            <p:cNvPr id="3178" name="Freeform 106"/>
            <p:cNvSpPr>
              <a:spLocks/>
            </p:cNvSpPr>
            <p:nvPr/>
          </p:nvSpPr>
          <p:spPr bwMode="auto">
            <a:xfrm>
              <a:off x="4627478" y="4159250"/>
              <a:ext cx="219326" cy="149466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90" y="72"/>
                </a:cxn>
                <a:cxn ang="0">
                  <a:pos x="45" y="0"/>
                </a:cxn>
                <a:cxn ang="0">
                  <a:pos x="0" y="72"/>
                </a:cxn>
              </a:cxnLst>
              <a:rect l="0" t="0" r="r" b="b"/>
              <a:pathLst>
                <a:path w="90" h="72">
                  <a:moveTo>
                    <a:pt x="0" y="72"/>
                  </a:moveTo>
                  <a:lnTo>
                    <a:pt x="90" y="72"/>
                  </a:lnTo>
                  <a:lnTo>
                    <a:pt x="45" y="0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B5DBE5">
                <a:alpha val="14902"/>
              </a:srgbClr>
            </a:solidFill>
            <a:ln w="25400" algn="ctr">
              <a:solidFill>
                <a:schemeClr val="accent5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pPr>
                <a:lnSpc>
                  <a:spcPct val="95000"/>
                </a:lnSpc>
                <a:defRPr/>
              </a:pPr>
              <a:endPara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endParaRPr>
            </a:p>
          </p:txBody>
        </p:sp>
        <p:sp>
          <p:nvSpPr>
            <p:cNvPr id="3194" name="Rectangle 122"/>
            <p:cNvSpPr>
              <a:spLocks noChangeArrowheads="1"/>
            </p:cNvSpPr>
            <p:nvPr/>
          </p:nvSpPr>
          <p:spPr bwMode="auto">
            <a:xfrm>
              <a:off x="6429987" y="3888276"/>
              <a:ext cx="1074696" cy="240806"/>
            </a:xfrm>
            <a:prstGeom prst="rect">
              <a:avLst/>
            </a:prstGeom>
            <a:solidFill>
              <a:srgbClr val="B5DBE5">
                <a:alpha val="14902"/>
              </a:srgbClr>
            </a:solidFill>
            <a:ln w="25400" algn="ctr">
              <a:solidFill>
                <a:schemeClr val="accent5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pPr>
                <a:lnSpc>
                  <a:spcPct val="95000"/>
                </a:lnSpc>
                <a:defRPr/>
              </a:pPr>
              <a:r>
                <a:rPr lang="en-US" sz="1400" b="1" noProof="1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</a:rPr>
                <a:t>MainMenu</a:t>
              </a:r>
              <a:endParaRPr lang="en-US" sz="14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endParaRPr>
            </a:p>
          </p:txBody>
        </p:sp>
        <p:sp>
          <p:nvSpPr>
            <p:cNvPr id="3201" name="Rectangle 129"/>
            <p:cNvSpPr>
              <a:spLocks noChangeArrowheads="1"/>
            </p:cNvSpPr>
            <p:nvPr/>
          </p:nvSpPr>
          <p:spPr bwMode="auto">
            <a:xfrm>
              <a:off x="7658211" y="3888276"/>
              <a:ext cx="828564" cy="240806"/>
            </a:xfrm>
            <a:prstGeom prst="rect">
              <a:avLst/>
            </a:prstGeom>
            <a:solidFill>
              <a:srgbClr val="B5DBE5">
                <a:alpha val="14902"/>
              </a:srgbClr>
            </a:solidFill>
            <a:ln w="25400" algn="ctr">
              <a:solidFill>
                <a:schemeClr val="accent5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pPr>
                <a:lnSpc>
                  <a:spcPct val="95000"/>
                </a:lnSpc>
                <a:defRPr/>
              </a:pPr>
              <a:r>
                <a:rPr lang="en-US" sz="1400" b="1" noProof="1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</a:rPr>
                <a:t>MenuItem</a:t>
              </a:r>
              <a:endParaRPr lang="en-US" sz="14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endParaRPr>
            </a:p>
          </p:txBody>
        </p:sp>
        <p:sp>
          <p:nvSpPr>
            <p:cNvPr id="3207" name="Freeform 135"/>
            <p:cNvSpPr>
              <a:spLocks/>
            </p:cNvSpPr>
            <p:nvPr/>
          </p:nvSpPr>
          <p:spPr bwMode="auto">
            <a:xfrm>
              <a:off x="5210175" y="3565346"/>
              <a:ext cx="2895600" cy="3176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4"/>
                </a:cxn>
                <a:cxn ang="0">
                  <a:pos x="1360" y="74"/>
                </a:cxn>
                <a:cxn ang="0">
                  <a:pos x="1360" y="153"/>
                </a:cxn>
              </a:cxnLst>
              <a:rect l="0" t="0" r="r" b="b"/>
              <a:pathLst>
                <a:path w="1360" h="153">
                  <a:moveTo>
                    <a:pt x="0" y="0"/>
                  </a:moveTo>
                  <a:lnTo>
                    <a:pt x="0" y="74"/>
                  </a:lnTo>
                  <a:lnTo>
                    <a:pt x="1360" y="74"/>
                  </a:lnTo>
                  <a:lnTo>
                    <a:pt x="1360" y="153"/>
                  </a:lnTo>
                </a:path>
              </a:pathLst>
            </a:custGeom>
            <a:solidFill>
              <a:srgbClr val="B5DBE5">
                <a:alpha val="0"/>
              </a:srgbClr>
            </a:solidFill>
            <a:ln w="25400" algn="ctr">
              <a:solidFill>
                <a:schemeClr val="accent5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pPr>
                <a:lnSpc>
                  <a:spcPct val="95000"/>
                </a:lnSpc>
                <a:defRPr/>
              </a:pPr>
              <a:endPara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endParaRPr>
            </a:p>
          </p:txBody>
        </p:sp>
        <p:sp>
          <p:nvSpPr>
            <p:cNvPr id="3208" name="Freeform 136"/>
            <p:cNvSpPr>
              <a:spLocks/>
            </p:cNvSpPr>
            <p:nvPr/>
          </p:nvSpPr>
          <p:spPr bwMode="auto">
            <a:xfrm>
              <a:off x="5100383" y="3412884"/>
              <a:ext cx="219326" cy="149466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90" y="72"/>
                </a:cxn>
                <a:cxn ang="0">
                  <a:pos x="45" y="0"/>
                </a:cxn>
                <a:cxn ang="0">
                  <a:pos x="0" y="72"/>
                </a:cxn>
              </a:cxnLst>
              <a:rect l="0" t="0" r="r" b="b"/>
              <a:pathLst>
                <a:path w="90" h="72">
                  <a:moveTo>
                    <a:pt x="0" y="72"/>
                  </a:moveTo>
                  <a:lnTo>
                    <a:pt x="90" y="72"/>
                  </a:lnTo>
                  <a:lnTo>
                    <a:pt x="45" y="0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B5DBE5">
                <a:alpha val="14902"/>
              </a:srgbClr>
            </a:solidFill>
            <a:ln w="25400" algn="ctr">
              <a:solidFill>
                <a:schemeClr val="accent5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pPr>
                <a:lnSpc>
                  <a:spcPct val="95000"/>
                </a:lnSpc>
                <a:defRPr/>
              </a:pPr>
              <a:endPara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endParaRPr>
            </a:p>
          </p:txBody>
        </p:sp>
        <p:sp>
          <p:nvSpPr>
            <p:cNvPr id="3214" name="Rectangle 142"/>
            <p:cNvSpPr>
              <a:spLocks noChangeArrowheads="1"/>
            </p:cNvSpPr>
            <p:nvPr/>
          </p:nvSpPr>
          <p:spPr bwMode="auto">
            <a:xfrm>
              <a:off x="483023" y="4607540"/>
              <a:ext cx="993352" cy="240806"/>
            </a:xfrm>
            <a:prstGeom prst="rect">
              <a:avLst/>
            </a:prstGeom>
            <a:solidFill>
              <a:srgbClr val="B5DBE5">
                <a:alpha val="14902"/>
              </a:srgbClr>
            </a:solidFill>
            <a:ln w="25400" algn="ctr">
              <a:solidFill>
                <a:schemeClr val="accent5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pPr>
                <a:lnSpc>
                  <a:spcPct val="95000"/>
                </a:lnSpc>
                <a:defRPr/>
              </a:pPr>
              <a:r>
                <a:rPr lang="en-US" sz="1400" b="1" noProof="1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</a:rPr>
                <a:t>Panel</a:t>
              </a:r>
              <a:endParaRPr lang="en-US" sz="14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endParaRPr>
            </a:p>
          </p:txBody>
        </p:sp>
        <p:sp>
          <p:nvSpPr>
            <p:cNvPr id="3217" name="Freeform 145"/>
            <p:cNvSpPr>
              <a:spLocks/>
            </p:cNvSpPr>
            <p:nvPr/>
          </p:nvSpPr>
          <p:spPr bwMode="auto">
            <a:xfrm>
              <a:off x="906251" y="4318001"/>
              <a:ext cx="248569" cy="289540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102" y="64"/>
                </a:cxn>
                <a:cxn ang="0">
                  <a:pos x="0" y="64"/>
                </a:cxn>
                <a:cxn ang="0">
                  <a:pos x="0" y="132"/>
                </a:cxn>
              </a:cxnLst>
              <a:rect l="0" t="0" r="r" b="b"/>
              <a:pathLst>
                <a:path w="102" h="132">
                  <a:moveTo>
                    <a:pt x="102" y="0"/>
                  </a:moveTo>
                  <a:lnTo>
                    <a:pt x="102" y="64"/>
                  </a:lnTo>
                  <a:lnTo>
                    <a:pt x="0" y="64"/>
                  </a:lnTo>
                  <a:lnTo>
                    <a:pt x="0" y="132"/>
                  </a:lnTo>
                </a:path>
              </a:pathLst>
            </a:custGeom>
            <a:solidFill>
              <a:srgbClr val="B5DBE5">
                <a:alpha val="0"/>
              </a:srgbClr>
            </a:solidFill>
            <a:ln w="25400" algn="ctr">
              <a:solidFill>
                <a:schemeClr val="accent5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pPr>
                <a:lnSpc>
                  <a:spcPct val="95000"/>
                </a:lnSpc>
                <a:defRPr/>
              </a:pPr>
              <a:endPara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endParaRPr>
            </a:p>
          </p:txBody>
        </p:sp>
        <p:sp>
          <p:nvSpPr>
            <p:cNvPr id="3219" name="Freeform 147"/>
            <p:cNvSpPr>
              <a:spLocks/>
            </p:cNvSpPr>
            <p:nvPr/>
          </p:nvSpPr>
          <p:spPr bwMode="auto">
            <a:xfrm>
              <a:off x="1045158" y="4165003"/>
              <a:ext cx="219326" cy="149466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90" y="72"/>
                </a:cxn>
                <a:cxn ang="0">
                  <a:pos x="45" y="0"/>
                </a:cxn>
                <a:cxn ang="0">
                  <a:pos x="0" y="72"/>
                </a:cxn>
              </a:cxnLst>
              <a:rect l="0" t="0" r="r" b="b"/>
              <a:pathLst>
                <a:path w="90" h="72">
                  <a:moveTo>
                    <a:pt x="0" y="72"/>
                  </a:moveTo>
                  <a:lnTo>
                    <a:pt x="90" y="72"/>
                  </a:lnTo>
                  <a:lnTo>
                    <a:pt x="45" y="0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B5DBE5">
                <a:alpha val="14902"/>
              </a:srgbClr>
            </a:solidFill>
            <a:ln w="25400" algn="ctr">
              <a:solidFill>
                <a:schemeClr val="accent5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pPr>
                <a:lnSpc>
                  <a:spcPct val="95000"/>
                </a:lnSpc>
                <a:defRPr/>
              </a:pPr>
              <a:endPara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endParaRPr>
            </a:p>
          </p:txBody>
        </p:sp>
        <p:cxnSp>
          <p:nvCxnSpPr>
            <p:cNvPr id="65" name="Straight Connector 64"/>
            <p:cNvCxnSpPr>
              <a:stCxn id="3185" idx="0"/>
              <a:endCxn id="3185" idx="0"/>
            </p:cNvCxnSpPr>
            <p:nvPr/>
          </p:nvCxnSpPr>
          <p:spPr>
            <a:xfrm rot="5400000" flipH="1" flipV="1">
              <a:off x="5862178" y="388827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16200000" flipV="1">
              <a:off x="5780087" y="3802062"/>
              <a:ext cx="168274" cy="2"/>
            </a:xfrm>
            <a:prstGeom prst="line">
              <a:avLst/>
            </a:prstGeom>
            <a:solidFill>
              <a:srgbClr val="B5DBE5">
                <a:alpha val="0"/>
              </a:srgbClr>
            </a:solidFill>
            <a:ln w="25400" algn="ctr">
              <a:solidFill>
                <a:schemeClr val="accent5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>
            <a:xfrm rot="16200000" flipV="1">
              <a:off x="6865939" y="3792536"/>
              <a:ext cx="168274" cy="2"/>
            </a:xfrm>
            <a:prstGeom prst="line">
              <a:avLst/>
            </a:prstGeom>
            <a:solidFill>
              <a:srgbClr val="B5DBE5">
                <a:alpha val="0"/>
              </a:srgbClr>
            </a:solidFill>
            <a:ln w="25400" algn="ctr">
              <a:solidFill>
                <a:schemeClr val="accent5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2290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46212" y="5351600"/>
            <a:ext cx="8938472" cy="820600"/>
          </a:xfrm>
        </p:spPr>
        <p:txBody>
          <a:bodyPr/>
          <a:lstStyle/>
          <a:p>
            <a:r>
              <a:rPr lang="en-US" dirty="0" smtClean="0"/>
              <a:t>Encapsulation</a:t>
            </a:r>
            <a:endParaRPr lang="en-US" dirty="0"/>
          </a:p>
        </p:txBody>
      </p:sp>
      <p:pic>
        <p:nvPicPr>
          <p:cNvPr id="2050" name="Picture 2" descr="C:\Documents\Courses\OOP\OOP Images\CSTRen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134" y="1525725"/>
            <a:ext cx="4766628" cy="35718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38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5562600"/>
            <a:ext cx="8938472" cy="820600"/>
          </a:xfrm>
        </p:spPr>
        <p:txBody>
          <a:bodyPr/>
          <a:lstStyle/>
          <a:p>
            <a:r>
              <a:rPr lang="en-US" smtClean="0"/>
              <a:t>Exercise </a:t>
            </a:r>
            <a:r>
              <a:rPr lang="en-US" dirty="0" smtClean="0"/>
              <a:t>in Class</a:t>
            </a:r>
            <a:endParaRPr lang="en-US" dirty="0"/>
          </a:p>
        </p:txBody>
      </p:sp>
      <p:pic>
        <p:nvPicPr>
          <p:cNvPr id="1028" name="Picture 4" descr="https://lh5.googleusercontent.com/-hEKQOWAu9VU/U4Ru_nV7_PI/AAAAAAAAIH8/EwutAZyzJA8/w1044-h587-no/DSC066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484" y="1143000"/>
            <a:ext cx="7215928" cy="405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77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9340" y="5351600"/>
            <a:ext cx="8938472" cy="820600"/>
          </a:xfrm>
        </p:spPr>
        <p:txBody>
          <a:bodyPr>
            <a:noAutofit/>
          </a:bodyPr>
          <a:lstStyle/>
          <a:p>
            <a:pPr algn="ctr"/>
            <a:r>
              <a:rPr lang="en-US" sz="5000" dirty="0" smtClean="0"/>
              <a:t>Cohesion and Coupling</a:t>
            </a:r>
            <a:endParaRPr lang="en-US" sz="5000" dirty="0"/>
          </a:p>
        </p:txBody>
      </p:sp>
      <p:pic>
        <p:nvPicPr>
          <p:cNvPr id="4098" name="Picture 2" descr="http://scientopia.org/img-archive/goodmath/img_28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339" y="1371600"/>
            <a:ext cx="7414474" cy="3645084"/>
          </a:xfrm>
          <a:prstGeom prst="roundRect">
            <a:avLst>
              <a:gd name="adj" fmla="val 2416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36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Cohesion </a:t>
            </a:r>
            <a:r>
              <a:rPr lang="en-US" dirty="0" smtClean="0"/>
              <a:t>describes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How closely the routines in a class or the code in a routine support a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central purpose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Cohesion must be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strong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Well-defined abstractions keep cohesion strong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Classes must contain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strongly related functionality </a:t>
            </a:r>
            <a:r>
              <a:rPr lang="en-US" dirty="0" smtClean="0"/>
              <a:t>and aim for single purpose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Cohesion is a powerful tool for managing complexity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Cohesion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14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35000"/>
              </a:spcBef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Good cohesion</a:t>
            </a:r>
            <a:r>
              <a:rPr lang="en-US" dirty="0" smtClean="0"/>
              <a:t>: HDD, CR-ROM, remote control</a:t>
            </a:r>
          </a:p>
          <a:p>
            <a:pPr lvl="1">
              <a:spcBef>
                <a:spcPct val="35000"/>
              </a:spcBef>
            </a:pPr>
            <a:endParaRPr lang="en-US" dirty="0" smtClean="0"/>
          </a:p>
          <a:p>
            <a:pPr lvl="1">
              <a:spcBef>
                <a:spcPct val="35000"/>
              </a:spcBef>
            </a:pPr>
            <a:endParaRPr lang="en-US" dirty="0" smtClean="0"/>
          </a:p>
          <a:p>
            <a:pPr>
              <a:spcBef>
                <a:spcPts val="3600"/>
              </a:spcBef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Bad cohesion</a:t>
            </a:r>
            <a:r>
              <a:rPr lang="en-US" dirty="0" smtClean="0"/>
              <a:t>: spaghetti code, single-board computer</a:t>
            </a:r>
            <a:endParaRPr lang="bg-BG" dirty="0" smtClean="0"/>
          </a:p>
          <a:p>
            <a:pPr lvl="1">
              <a:spcBef>
                <a:spcPct val="35000"/>
              </a:spcBef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and Bad Cohesion</a:t>
            </a:r>
            <a:endParaRPr lang="en-US" dirty="0"/>
          </a:p>
        </p:txBody>
      </p:sp>
      <p:pic>
        <p:nvPicPr>
          <p:cNvPr id="11" name="Picture 5" descr="network-woodenmodel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735" y="4648200"/>
            <a:ext cx="2079792" cy="1625546"/>
          </a:xfrm>
          <a:prstGeom prst="rect">
            <a:avLst/>
          </a:prstGeom>
          <a:noFill/>
          <a:effectLst>
            <a:glow rad="63500">
              <a:schemeClr val="bg1">
                <a:lumMod val="65000"/>
                <a:lumOff val="35000"/>
                <a:alpha val="40000"/>
              </a:schemeClr>
            </a:glow>
            <a:softEdge rad="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161" y="4450832"/>
            <a:ext cx="2749786" cy="2026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http://www.veryicon.com/icon/png/System/Simple/Hard%20Driv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708" y="1824100"/>
            <a:ext cx="1717494" cy="1752600"/>
          </a:xfrm>
          <a:prstGeom prst="rect">
            <a:avLst/>
          </a:prstGeom>
          <a:noFill/>
          <a:effectLst>
            <a:glow rad="63500">
              <a:schemeClr val="bg1">
                <a:lumMod val="65000"/>
                <a:lumOff val="35000"/>
                <a:alpha val="40000"/>
              </a:schemeClr>
            </a:glo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aux.iconpedia.net/uploads/1794106073134366566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175" y="1519300"/>
            <a:ext cx="2319490" cy="2366900"/>
          </a:xfrm>
          <a:prstGeom prst="rect">
            <a:avLst/>
          </a:prstGeom>
          <a:noFill/>
          <a:effectLst>
            <a:glow rad="63500">
              <a:schemeClr val="bg1">
                <a:lumMod val="65000"/>
                <a:lumOff val="35000"/>
                <a:alpha val="40000"/>
              </a:schemeClr>
            </a:glo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rocketdock.com/images/screenshots/remote_controlle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855" y="1443100"/>
            <a:ext cx="2389558" cy="2438400"/>
          </a:xfrm>
          <a:prstGeom prst="rect">
            <a:avLst/>
          </a:prstGeom>
          <a:noFill/>
          <a:effectLst>
            <a:glow rad="63500">
              <a:schemeClr val="bg1">
                <a:lumMod val="65000"/>
                <a:lumOff val="35000"/>
                <a:alpha val="40000"/>
              </a:schemeClr>
            </a:glo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phidgets.com/images/1072_0_Big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67412" y="4450832"/>
            <a:ext cx="2999000" cy="2026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10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Strong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cohesion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smtClean="0"/>
              <a:t>(good cohesion) example: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Class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Math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/>
              <a:t>that has methods:</a:t>
            </a:r>
          </a:p>
          <a:p>
            <a:pPr lvl="2">
              <a:lnSpc>
                <a:spcPct val="100000"/>
              </a:lnSpc>
              <a:buNone/>
            </a:pPr>
            <a:r>
              <a:rPr lang="en-US" b="1" noProof="1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Sin()</a:t>
            </a:r>
            <a:r>
              <a:rPr lang="en-US" noProof="1" smtClean="0"/>
              <a:t>, </a:t>
            </a:r>
            <a:r>
              <a:rPr lang="en-US" b="1" noProof="1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Cos()</a:t>
            </a:r>
            <a:r>
              <a:rPr lang="en-US" noProof="1" smtClean="0"/>
              <a:t>, </a:t>
            </a:r>
            <a:r>
              <a:rPr lang="en-US" b="1" noProof="1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Asin()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cs typeface="Consolas" pitchFamily="49" charset="0"/>
              </a:rPr>
              <a:t>, </a:t>
            </a:r>
            <a:r>
              <a:rPr lang="en-US" b="1" noProof="1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Sqrt()</a:t>
            </a:r>
            <a:r>
              <a:rPr lang="en-US" noProof="1" smtClean="0"/>
              <a:t>, </a:t>
            </a:r>
            <a:r>
              <a:rPr lang="en-US" b="1" noProof="1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Pow()</a:t>
            </a:r>
            <a:r>
              <a:rPr lang="en-US" noProof="1" smtClean="0"/>
              <a:t>, </a:t>
            </a:r>
            <a:r>
              <a:rPr lang="en-US" b="1" noProof="1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Exp()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cs typeface="Consolas" pitchFamily="49" charset="0"/>
              </a:rPr>
              <a:t>, </a:t>
            </a:r>
            <a:r>
              <a:rPr lang="en-US" b="1" noProof="1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Math.PI</a:t>
            </a:r>
            <a:r>
              <a:rPr lang="en-US" noProof="1" smtClean="0"/>
              <a:t>, </a:t>
            </a:r>
            <a:r>
              <a:rPr lang="en-US" b="1" noProof="1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Math.E</a:t>
            </a:r>
            <a:endParaRPr lang="en-US" b="1" noProof="1">
              <a:solidFill>
                <a:schemeClr val="tx2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Cohesion</a:t>
            </a:r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14163" y="3403699"/>
            <a:ext cx="10360501" cy="2616101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double sideA = 40, sideB = 69;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double angleAB = Math.PI / 3;</a:t>
            </a:r>
          </a:p>
          <a:p>
            <a:pPr eaLnBrk="0" hangingPunct="0">
              <a:spcBef>
                <a:spcPts val="12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double sideC = sideA * sideA + sideB * sideB –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US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2 * sideA * sideB * Math.Cos(angleAB);</a:t>
            </a:r>
          </a:p>
          <a:p>
            <a:pPr eaLnBrk="0" hangingPunct="0">
              <a:spcBef>
                <a:spcPts val="12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double sidesSqrtSum = 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US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Math.Sqrt(sideA) + Math.Sqrt(sideB) + Math.Sqrt(sideC);</a:t>
            </a:r>
          </a:p>
        </p:txBody>
      </p:sp>
    </p:spTree>
    <p:extLst>
      <p:ext uri="{BB962C8B-B14F-4D97-AF65-F5344CB8AC3E}">
        <p14:creationId xmlns:p14="http://schemas.microsoft.com/office/powerpoint/2010/main" val="413030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Weak cohesion </a:t>
            </a:r>
            <a:r>
              <a:rPr lang="en-US" dirty="0" smtClean="0"/>
              <a:t>(bad cohesion) example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 Class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Magic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/>
              <a:t>that has these methods:</a:t>
            </a:r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  <a:buNone/>
            </a:pPr>
            <a:endParaRPr lang="en-US" dirty="0" smtClean="0"/>
          </a:p>
          <a:p>
            <a:pPr>
              <a:lnSpc>
                <a:spcPct val="100000"/>
              </a:lnSpc>
            </a:pPr>
            <a:endParaRPr lang="en-US" sz="2500" dirty="0" smtClean="0"/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 smtClean="0"/>
              <a:t>Another example: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 Cohesion</a:t>
            </a:r>
            <a:endParaRPr lang="en-US" b="0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816820" y="2529352"/>
            <a:ext cx="10557301" cy="184665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void PrintDocument(Document d);</a:t>
            </a:r>
          </a:p>
          <a:p>
            <a:pPr eaLnBrk="0" hangingPunct="0">
              <a:lnSpc>
                <a:spcPct val="9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void SendEmail(</a:t>
            </a:r>
          </a:p>
          <a:p>
            <a:pPr eaLnBrk="0" hangingPunct="0">
              <a:lnSpc>
                <a:spcPct val="9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string recipient, string subject, string text);</a:t>
            </a:r>
          </a:p>
          <a:p>
            <a:pPr eaLnBrk="0" hangingPunct="0">
              <a:lnSpc>
                <a:spcPct val="9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void CalculateDistanceBetweenPoints(</a:t>
            </a:r>
          </a:p>
          <a:p>
            <a:pPr eaLnBrk="0" hangingPunct="0">
              <a:lnSpc>
                <a:spcPct val="9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int x1, int y1, int x2, int y2)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811001" y="5257800"/>
            <a:ext cx="10559416" cy="114492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MagicClass.MakePizza("Fat Pepperoni");</a:t>
            </a:r>
          </a:p>
          <a:p>
            <a:pPr eaLnBrk="0" hangingPunct="0">
              <a:lnSpc>
                <a:spcPct val="9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MagicClass.WithdrawMoney("999e6");</a:t>
            </a:r>
          </a:p>
          <a:p>
            <a:pPr eaLnBrk="0" hangingPunct="0">
              <a:lnSpc>
                <a:spcPct val="9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MagicClass.OpenDBConnection();</a:t>
            </a:r>
          </a:p>
        </p:txBody>
      </p:sp>
    </p:spTree>
    <p:extLst>
      <p:ext uri="{BB962C8B-B14F-4D97-AF65-F5344CB8AC3E}">
        <p14:creationId xmlns:p14="http://schemas.microsoft.com/office/powerpoint/2010/main" val="22677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Coupling </a:t>
            </a:r>
            <a:r>
              <a:rPr lang="en-US" dirty="0" smtClean="0"/>
              <a:t>describes how tightly a class or a routine is related to other classes or </a:t>
            </a:r>
            <a:r>
              <a:rPr lang="bg-BG" dirty="0" smtClean="0"/>
              <a:t>routines</a:t>
            </a: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Coupling must be kept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loose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Modules must depend little on each other 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Or be entirely independent (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loosely coupled</a:t>
            </a:r>
            <a:r>
              <a:rPr lang="en-US" dirty="0" smtClean="0"/>
              <a:t>)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All classes / routines must have small, direct, visible, and flexible relationships to other classes / routines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One module must be easily used by other modules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08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35000"/>
              </a:spcBef>
              <a:tabLst>
                <a:tab pos="5200650" algn="l"/>
              </a:tabLst>
            </a:pPr>
            <a:r>
              <a:rPr lang="en-US" dirty="0" smtClean="0"/>
              <a:t>Loose coupling:</a:t>
            </a:r>
          </a:p>
          <a:p>
            <a:pPr lvl="1">
              <a:spcBef>
                <a:spcPct val="35000"/>
              </a:spcBef>
              <a:tabLst>
                <a:tab pos="5200650" algn="l"/>
              </a:tabLst>
            </a:pPr>
            <a:r>
              <a:rPr lang="en-US" dirty="0" smtClean="0"/>
              <a:t>Easily replace old HDD</a:t>
            </a:r>
          </a:p>
          <a:p>
            <a:pPr lvl="1">
              <a:spcBef>
                <a:spcPct val="35000"/>
              </a:spcBef>
              <a:tabLst>
                <a:tab pos="5200650" algn="l"/>
              </a:tabLst>
            </a:pPr>
            <a:r>
              <a:rPr lang="en-US" dirty="0" smtClean="0"/>
              <a:t>Easily place this HDD to another motherboard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None/>
              <a:tabLst>
                <a:tab pos="5200650" algn="l"/>
              </a:tabLst>
            </a:pPr>
            <a:endParaRPr lang="en-US" sz="2600" dirty="0" smtClean="0"/>
          </a:p>
          <a:p>
            <a:pPr>
              <a:spcBef>
                <a:spcPct val="35000"/>
              </a:spcBef>
              <a:tabLst>
                <a:tab pos="5200650" algn="l"/>
              </a:tabLst>
            </a:pPr>
            <a:r>
              <a:rPr lang="en-US" dirty="0" smtClean="0"/>
              <a:t>Tight coupling:</a:t>
            </a:r>
          </a:p>
          <a:p>
            <a:pPr lvl="1">
              <a:spcBef>
                <a:spcPct val="35000"/>
              </a:spcBef>
              <a:tabLst>
                <a:tab pos="5200650" algn="l"/>
              </a:tabLst>
            </a:pPr>
            <a:r>
              <a:rPr lang="en-US" dirty="0" smtClean="0"/>
              <a:t>Where is the video card?</a:t>
            </a:r>
          </a:p>
          <a:p>
            <a:pPr lvl="1">
              <a:spcBef>
                <a:spcPct val="35000"/>
              </a:spcBef>
              <a:tabLst>
                <a:tab pos="5200650" algn="l"/>
              </a:tabLst>
            </a:pPr>
            <a:r>
              <a:rPr lang="en-US" dirty="0" smtClean="0"/>
              <a:t>Can you change the audio controller?</a:t>
            </a:r>
            <a:endParaRPr lang="bg-BG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Loose and Tight Coupling</a:t>
            </a:r>
            <a:endParaRPr lang="en-US" dirty="0"/>
          </a:p>
        </p:txBody>
      </p:sp>
      <p:pic>
        <p:nvPicPr>
          <p:cNvPr id="5" name="Picture 13" descr="SATA-hd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212" y="1310968"/>
            <a:ext cx="2438400" cy="1940233"/>
          </a:xfrm>
          <a:prstGeom prst="roundRect">
            <a:avLst>
              <a:gd name="adj" fmla="val 3438"/>
            </a:avLst>
          </a:prstGeom>
          <a:noFill/>
        </p:spPr>
      </p:pic>
      <p:pic>
        <p:nvPicPr>
          <p:cNvPr id="6" name="Picture 11" descr="termek_26666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828" y="3810000"/>
            <a:ext cx="3367884" cy="2488764"/>
          </a:xfrm>
          <a:prstGeom prst="roundRect">
            <a:avLst>
              <a:gd name="adj" fmla="val 3438"/>
            </a:avLst>
          </a:prstGeom>
          <a:noFill/>
        </p:spPr>
      </p:pic>
    </p:spTree>
    <p:extLst>
      <p:ext uri="{BB962C8B-B14F-4D97-AF65-F5344CB8AC3E}">
        <p14:creationId xmlns:p14="http://schemas.microsoft.com/office/powerpoint/2010/main" val="290853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684211" y="1066800"/>
            <a:ext cx="10820401" cy="546706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latinLnBrk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Tx/>
              <a:buNone/>
              <a:tabLst/>
              <a:defRPr/>
            </a:pPr>
            <a:r>
              <a:rPr lang="en-US" sz="20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class Report : IReport</a:t>
            </a:r>
          </a:p>
          <a:p>
            <a:pPr marL="0" marR="0" lvl="0" indent="0" defTabSz="914400" latinLnBrk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Tx/>
              <a:buNone/>
              <a:tabLst/>
              <a:defRPr/>
            </a:pPr>
            <a:r>
              <a:rPr lang="en-US" sz="20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marL="0" marR="0" lvl="0" indent="0" defTabSz="914400" latinLnBrk="0">
              <a:lnSpc>
                <a:spcPct val="75000"/>
              </a:lnSpc>
              <a:spcBef>
                <a:spcPts val="0"/>
              </a:spcBef>
              <a:spcAft>
                <a:spcPct val="0"/>
              </a:spcAft>
              <a:buFontTx/>
              <a:buNone/>
              <a:tabLst/>
              <a:defRPr/>
            </a:pPr>
            <a:r>
              <a:rPr lang="en-US" sz="20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public bool LoadFromFile(string fileName) {…}</a:t>
            </a:r>
          </a:p>
          <a:p>
            <a:pPr marL="0" marR="0" lvl="0" indent="0" defTabSz="914400" latinLnBrk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Tx/>
              <a:buNone/>
              <a:tabLst/>
              <a:defRPr/>
            </a:pPr>
            <a:r>
              <a:rPr lang="en-US" sz="20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public bool SaveToFile(string fileName) {…}</a:t>
            </a:r>
          </a:p>
          <a:p>
            <a:pPr marL="0" marR="0" lvl="0" indent="0" defTabSz="914400" latinLnBrk="0">
              <a:lnSpc>
                <a:spcPct val="75000"/>
              </a:lnSpc>
              <a:spcBef>
                <a:spcPts val="0"/>
              </a:spcBef>
              <a:spcAft>
                <a:spcPct val="0"/>
              </a:spcAft>
              <a:buFontTx/>
              <a:buNone/>
              <a:tabLst/>
              <a:defRPr/>
            </a:pPr>
            <a:r>
              <a:rPr lang="en-US" sz="20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 marL="0" marR="0" lvl="0" indent="0" defTabSz="914400" latinLnBrk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Tx/>
              <a:buNone/>
              <a:tabLst/>
              <a:defRPr/>
            </a:pPr>
            <a:r>
              <a:rPr lang="en-US" sz="20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class Printer</a:t>
            </a:r>
          </a:p>
          <a:p>
            <a:pPr marL="0" marR="0" lvl="0" indent="0" defTabSz="914400" latinLnBrk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Tx/>
              <a:buNone/>
              <a:tabLst/>
              <a:defRPr/>
            </a:pPr>
            <a:r>
              <a:rPr lang="en-US" sz="20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marL="0" marR="0" lvl="0" indent="0" defTabSz="914400" latinLnBrk="0">
              <a:lnSpc>
                <a:spcPct val="75000"/>
              </a:lnSpc>
              <a:spcBef>
                <a:spcPts val="0"/>
              </a:spcBef>
              <a:spcAft>
                <a:spcPct val="0"/>
              </a:spcAft>
              <a:buFontTx/>
              <a:buNone/>
              <a:tabLst/>
              <a:defRPr/>
            </a:pPr>
            <a:r>
              <a:rPr lang="en-US" sz="20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public static int Print(IReport report) {…}</a:t>
            </a:r>
          </a:p>
          <a:p>
            <a:pPr marL="0" marR="0" lvl="0" indent="0" defTabSz="914400" latinLnBrk="0">
              <a:lnSpc>
                <a:spcPct val="75000"/>
              </a:lnSpc>
              <a:spcBef>
                <a:spcPts val="0"/>
              </a:spcBef>
              <a:spcAft>
                <a:spcPct val="0"/>
              </a:spcAft>
              <a:buFontTx/>
              <a:buNone/>
              <a:tabLst/>
              <a:defRPr/>
            </a:pPr>
            <a:r>
              <a:rPr lang="en-US" sz="20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 marL="0" marR="0" lvl="0" indent="0" defTabSz="914400" latinLnBrk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Tx/>
              <a:buNone/>
              <a:tabLst/>
              <a:defRPr/>
            </a:pPr>
            <a:r>
              <a:rPr lang="en-US" sz="20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class Program</a:t>
            </a:r>
          </a:p>
          <a:p>
            <a:pPr marL="0" marR="0" lvl="0" indent="0" defTabSz="914400" latinLnBrk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Tx/>
              <a:buNone/>
              <a:tabLst/>
              <a:defRPr/>
            </a:pPr>
            <a:r>
              <a:rPr lang="en-US" sz="20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    </a:t>
            </a:r>
          </a:p>
          <a:p>
            <a:pPr marL="0" marR="0" lvl="0" indent="0" defTabSz="914400" latinLnBrk="0">
              <a:lnSpc>
                <a:spcPct val="75000"/>
              </a:lnSpc>
              <a:spcBef>
                <a:spcPts val="0"/>
              </a:spcBef>
              <a:spcAft>
                <a:spcPct val="0"/>
              </a:spcAft>
              <a:buFontTx/>
              <a:buNone/>
              <a:tabLst/>
              <a:defRPr/>
            </a:pPr>
            <a:r>
              <a:rPr lang="en-US" sz="20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static void Main()</a:t>
            </a:r>
          </a:p>
          <a:p>
            <a:pPr marL="0" marR="0" lvl="0" indent="0" defTabSz="914400" latinLnBrk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Tx/>
              <a:buNone/>
              <a:tabLst/>
              <a:defRPr/>
            </a:pPr>
            <a:r>
              <a:rPr lang="en-US" sz="20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pPr marL="0" marR="0" lvl="0" indent="0" defTabSz="914400" latinLnBrk="0">
              <a:lnSpc>
                <a:spcPct val="75000"/>
              </a:lnSpc>
              <a:spcBef>
                <a:spcPts val="0"/>
              </a:spcBef>
              <a:spcAft>
                <a:spcPct val="0"/>
              </a:spcAft>
              <a:buFontTx/>
              <a:buNone/>
              <a:tabLst/>
              <a:defRPr/>
            </a:pPr>
            <a:r>
              <a:rPr lang="en-US" sz="20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Report myReport = new Report();          </a:t>
            </a:r>
          </a:p>
          <a:p>
            <a:pPr marL="0" marR="0" lvl="0" indent="0" defTabSz="914400" latinLnBrk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Tx/>
              <a:buNone/>
              <a:tabLst/>
              <a:defRPr/>
            </a:pPr>
            <a:r>
              <a:rPr lang="en-US" sz="20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myReport.LoadFromFile(@"C:\Reports\DailyReport.xml");</a:t>
            </a:r>
          </a:p>
          <a:p>
            <a:pPr marL="0" marR="0" lvl="0" indent="0" defTabSz="914400" latinLnBrk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Tx/>
              <a:buNone/>
              <a:tabLst/>
              <a:defRPr/>
            </a:pPr>
            <a:r>
              <a:rPr lang="en-US" sz="20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Printer.Print(myReport);</a:t>
            </a:r>
          </a:p>
          <a:p>
            <a:pPr marL="0" marR="0" lvl="0" indent="0" defTabSz="914400" latinLnBrk="0">
              <a:lnSpc>
                <a:spcPct val="75000"/>
              </a:lnSpc>
              <a:spcBef>
                <a:spcPts val="0"/>
              </a:spcBef>
              <a:spcAft>
                <a:spcPct val="0"/>
              </a:spcAft>
              <a:buFontTx/>
              <a:buNone/>
              <a:tabLst/>
              <a:defRPr/>
            </a:pPr>
            <a:r>
              <a:rPr lang="en-US" sz="20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pPr marL="0" marR="0" lvl="0" indent="0" defTabSz="914400" latinLnBrk="0">
              <a:lnSpc>
                <a:spcPct val="75000"/>
              </a:lnSpc>
              <a:spcBef>
                <a:spcPts val="0"/>
              </a:spcBef>
              <a:spcAft>
                <a:spcPct val="0"/>
              </a:spcAft>
              <a:buFontTx/>
              <a:buNone/>
              <a:tabLst/>
              <a:defRPr/>
            </a:pPr>
            <a:r>
              <a:rPr lang="en-US" sz="20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Loose </a:t>
            </a:r>
            <a:r>
              <a:rPr lang="en-US" smtClean="0"/>
              <a:t>Coupling –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87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6" name="Content Placeholder 5"/>
          <p:cNvSpPr>
            <a:spLocks noGrp="1" noChangeArrowheads="1"/>
          </p:cNvSpPr>
          <p:nvPr>
            <p:ph idx="1"/>
          </p:nvPr>
        </p:nvSpPr>
        <p:spPr bwMode="auto">
          <a:xfrm>
            <a:off x="684211" y="990600"/>
            <a:ext cx="10820401" cy="571674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tabLst/>
            </a:pPr>
            <a:r>
              <a:rPr lang="en-US" sz="19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class MathParams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tabLst/>
            </a:pPr>
            <a:r>
              <a:rPr lang="en-US" sz="19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marL="0" indent="0">
              <a:lnSpc>
                <a:spcPct val="75000"/>
              </a:lnSpc>
              <a:spcBef>
                <a:spcPts val="0"/>
              </a:spcBef>
              <a:spcAft>
                <a:spcPct val="0"/>
              </a:spcAft>
              <a:buNone/>
              <a:tabLst/>
            </a:pPr>
            <a:r>
              <a:rPr lang="en-US" sz="19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public static double operand;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tabLst/>
            </a:pPr>
            <a:r>
              <a:rPr lang="en-US" sz="19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public static double result;</a:t>
            </a:r>
          </a:p>
          <a:p>
            <a:pPr marL="0" indent="0">
              <a:lnSpc>
                <a:spcPct val="75000"/>
              </a:lnSpc>
              <a:spcBef>
                <a:spcPts val="0"/>
              </a:spcBef>
              <a:spcAft>
                <a:spcPct val="0"/>
              </a:spcAft>
              <a:buNone/>
              <a:tabLst/>
            </a:pPr>
            <a:r>
              <a:rPr lang="en-US" sz="19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Aft>
                <a:spcPct val="0"/>
              </a:spcAft>
              <a:buNone/>
              <a:tabLst/>
            </a:pPr>
            <a:r>
              <a:rPr lang="en-US" sz="19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class MathUtil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tabLst/>
            </a:pPr>
            <a:r>
              <a:rPr lang="en-US" sz="19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marL="0" indent="0">
              <a:lnSpc>
                <a:spcPct val="75000"/>
              </a:lnSpc>
              <a:spcBef>
                <a:spcPts val="0"/>
              </a:spcBef>
              <a:spcAft>
                <a:spcPct val="0"/>
              </a:spcAft>
              <a:buNone/>
              <a:tabLst/>
            </a:pPr>
            <a:r>
              <a:rPr lang="en-US" sz="19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public static void Sqrt()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tabLst/>
            </a:pPr>
            <a:r>
              <a:rPr lang="en-US" sz="19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pPr marL="0" indent="0">
              <a:lnSpc>
                <a:spcPct val="75000"/>
              </a:lnSpc>
              <a:spcBef>
                <a:spcPts val="0"/>
              </a:spcBef>
              <a:spcAft>
                <a:spcPct val="0"/>
              </a:spcAft>
              <a:buNone/>
              <a:tabLst/>
            </a:pPr>
            <a:r>
              <a:rPr lang="en-US" sz="19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MathParams.result = CalcSqrt(MathParams.operand);</a:t>
            </a:r>
          </a:p>
          <a:p>
            <a:pPr marL="0" indent="0">
              <a:lnSpc>
                <a:spcPct val="75000"/>
              </a:lnSpc>
              <a:spcBef>
                <a:spcPts val="0"/>
              </a:spcBef>
              <a:spcAft>
                <a:spcPct val="0"/>
              </a:spcAft>
              <a:buNone/>
              <a:tabLst/>
            </a:pPr>
            <a:r>
              <a:rPr lang="en-US" sz="19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pPr marL="0" indent="0">
              <a:lnSpc>
                <a:spcPct val="75000"/>
              </a:lnSpc>
              <a:spcBef>
                <a:spcPts val="0"/>
              </a:spcBef>
              <a:spcAft>
                <a:spcPct val="0"/>
              </a:spcAft>
              <a:buNone/>
              <a:tabLst/>
            </a:pPr>
            <a:r>
              <a:rPr lang="en-US" sz="19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   </a:t>
            </a:r>
          </a:p>
          <a:p>
            <a:pPr marL="0" indent="0">
              <a:lnSpc>
                <a:spcPct val="100000"/>
              </a:lnSpc>
              <a:spcAft>
                <a:spcPct val="0"/>
              </a:spcAft>
              <a:buNone/>
              <a:tabLst/>
            </a:pPr>
            <a:r>
              <a:rPr lang="en-US" sz="19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class MainClass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tabLst/>
            </a:pPr>
            <a:r>
              <a:rPr lang="en-US" sz="19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tabLst/>
            </a:pPr>
            <a:r>
              <a:rPr lang="en-US" sz="19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static void Main()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tabLst/>
            </a:pPr>
            <a:r>
              <a:rPr lang="en-US" sz="19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pPr marL="0" indent="0">
              <a:lnSpc>
                <a:spcPct val="75000"/>
              </a:lnSpc>
              <a:spcBef>
                <a:spcPts val="0"/>
              </a:spcBef>
              <a:spcAft>
                <a:spcPct val="0"/>
              </a:spcAft>
              <a:buNone/>
              <a:tabLst/>
            </a:pPr>
            <a:r>
              <a:rPr lang="en-US" sz="19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MathParams.operand = 64;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tabLst/>
            </a:pPr>
            <a:r>
              <a:rPr lang="en-US" sz="19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MathUtil.Sqrt();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tabLst/>
            </a:pPr>
            <a:r>
              <a:rPr lang="en-US" sz="19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Console.WriteLine(MathParams.result);</a:t>
            </a:r>
          </a:p>
          <a:p>
            <a:pPr marL="0" indent="0">
              <a:lnSpc>
                <a:spcPct val="75000"/>
              </a:lnSpc>
              <a:spcBef>
                <a:spcPts val="0"/>
              </a:spcBef>
              <a:spcAft>
                <a:spcPct val="0"/>
              </a:spcAft>
              <a:buNone/>
              <a:tabLst/>
            </a:pPr>
            <a:r>
              <a:rPr lang="en-US" sz="19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pPr marL="0" indent="0">
              <a:lnSpc>
                <a:spcPct val="75000"/>
              </a:lnSpc>
              <a:spcBef>
                <a:spcPts val="0"/>
              </a:spcBef>
              <a:spcAft>
                <a:spcPct val="0"/>
              </a:spcAft>
              <a:buNone/>
              <a:tabLst/>
            </a:pPr>
            <a:r>
              <a:rPr lang="en-US" sz="19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Tight </a:t>
            </a:r>
            <a:r>
              <a:rPr lang="en-US" smtClean="0"/>
              <a:t>Coupling –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4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Encapsulation</a:t>
            </a:r>
            <a:r>
              <a:rPr lang="en-US" dirty="0" smtClean="0"/>
              <a:t> hides the implementation details</a:t>
            </a:r>
          </a:p>
          <a:p>
            <a:r>
              <a:rPr lang="en-US" dirty="0" smtClean="0"/>
              <a:t>Class announces only a few operations (methods) available for its clients – its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public interface</a:t>
            </a:r>
          </a:p>
          <a:p>
            <a:r>
              <a:rPr lang="en-US" dirty="0" smtClean="0"/>
              <a:t>All data members (fields) of a class should be hidden</a:t>
            </a:r>
          </a:p>
          <a:p>
            <a:pPr lvl="1"/>
            <a:r>
              <a:rPr lang="en-US" dirty="0" smtClean="0"/>
              <a:t>Accessed via properties (read-only and read-write)</a:t>
            </a:r>
          </a:p>
          <a:p>
            <a:r>
              <a:rPr lang="en-US" dirty="0" smtClean="0"/>
              <a:t>No interface members should be hidden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Encapsulation</a:t>
            </a:r>
            <a:r>
              <a:rPr lang="en-US" dirty="0" smtClean="0"/>
              <a:t> == hide (encapsulate) data behind constructors and properties</a:t>
            </a:r>
          </a:p>
        </p:txBody>
      </p:sp>
      <p:sp>
        <p:nvSpPr>
          <p:cNvPr id="80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Encapsulation</a:t>
            </a:r>
            <a:endParaRPr lang="bg-BG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8326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Combination of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bad cohesion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tight coupling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Spaghetti Code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96388" y="1905000"/>
            <a:ext cx="10632024" cy="449905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class Report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public void Print() {…}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public void InitPrinter() {…}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public void LoadPrinterDriver(string fileName) {…}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public bool SaveReport(string fileName) {…}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public void SetPrinter(string printer) {…}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 eaLnBrk="0" hangingPunct="0">
              <a:spcBef>
                <a:spcPts val="9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class Printer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public void SetFileName() {…}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public static bool LoadReport() {…}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public static bool CheckReport() {…}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28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5562600"/>
            <a:ext cx="8938472" cy="820600"/>
          </a:xfrm>
        </p:spPr>
        <p:txBody>
          <a:bodyPr/>
          <a:lstStyle/>
          <a:p>
            <a:r>
              <a:rPr lang="en-US" smtClean="0"/>
              <a:t>Exercise </a:t>
            </a:r>
            <a:r>
              <a:rPr lang="en-US" dirty="0" smtClean="0"/>
              <a:t>in Class</a:t>
            </a:r>
            <a:endParaRPr lang="en-US" dirty="0"/>
          </a:p>
        </p:txBody>
      </p:sp>
      <p:pic>
        <p:nvPicPr>
          <p:cNvPr id="1028" name="Picture 4" descr="https://lh5.googleusercontent.com/-hEKQOWAu9VU/U4Ru_nV7_PI/AAAAAAAAIH8/EwutAZyzJA8/w1044-h587-no/DSC066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484" y="1143000"/>
            <a:ext cx="7215928" cy="405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28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Encapsulation</a:t>
            </a:r>
            <a:r>
              <a:rPr lang="en-US" dirty="0" smtClean="0"/>
              <a:t> hides internal data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Access through constructors and properties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Keeps the object state valid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Polymorphism</a:t>
            </a:r>
            <a:r>
              <a:rPr lang="en-US" dirty="0" smtClean="0"/>
              <a:t> == using objects through</a:t>
            </a:r>
            <a:br>
              <a:rPr lang="en-US" dirty="0" smtClean="0"/>
            </a:br>
            <a:r>
              <a:rPr lang="en-US" dirty="0" smtClean="0"/>
              <a:t>their parent interface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Allows invoking abstract actions overridden in a child class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Strong cohesion </a:t>
            </a:r>
            <a:r>
              <a:rPr lang="en-US" dirty="0" smtClean="0"/>
              <a:t>== single purpose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Loose coupling </a:t>
            </a:r>
            <a:r>
              <a:rPr lang="en-US" dirty="0" smtClean="0"/>
              <a:t>== minimal interaction with others</a:t>
            </a:r>
            <a:endParaRPr lang="en-US" dirty="0"/>
          </a:p>
        </p:txBody>
      </p:sp>
      <p:pic>
        <p:nvPicPr>
          <p:cNvPr id="6" name="Picture 2" descr="C:\Users\Ivan\Desktop\elements_presentations\summary_p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429" y="1447800"/>
            <a:ext cx="3559806" cy="264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99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297" y="1424940"/>
            <a:ext cx="2203729" cy="784654"/>
          </a:xfrm>
          <a:prstGeom prst="roundRect">
            <a:avLst>
              <a:gd name="adj" fmla="val 3159"/>
            </a:avLst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612" y="1424940"/>
            <a:ext cx="1710402" cy="784860"/>
          </a:xfrm>
          <a:prstGeom prst="roundRect">
            <a:avLst>
              <a:gd name="adj" fmla="val 3159"/>
            </a:avLst>
          </a:prstGeom>
        </p:spPr>
      </p:pic>
      <p:pic>
        <p:nvPicPr>
          <p:cNvPr id="6" name="Picture 5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92052" y="1424940"/>
            <a:ext cx="2372207" cy="784654"/>
          </a:xfrm>
          <a:prstGeom prst="roundRect">
            <a:avLst>
              <a:gd name="adj" fmla="val 3159"/>
            </a:avLst>
          </a:prstGeom>
        </p:spPr>
      </p:pic>
      <p:pic>
        <p:nvPicPr>
          <p:cNvPr id="7" name="Picture 6">
            <a:hlinkClick r:id="rId9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89561" y="1424940"/>
            <a:ext cx="1991815" cy="784654"/>
          </a:xfrm>
          <a:prstGeom prst="roundRect">
            <a:avLst>
              <a:gd name="adj" fmla="val 3159"/>
            </a:avLst>
          </a:prstGeom>
        </p:spPr>
      </p:pic>
      <p:pic>
        <p:nvPicPr>
          <p:cNvPr id="8" name="Picture 7">
            <a:hlinkClick r:id="rId11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20064" y="1424940"/>
            <a:ext cx="2043459" cy="784654"/>
          </a:xfrm>
          <a:prstGeom prst="roundRect">
            <a:avLst>
              <a:gd name="adj" fmla="val 3159"/>
            </a:avLst>
          </a:prstGeom>
        </p:spPr>
      </p:pic>
      <p:pic>
        <p:nvPicPr>
          <p:cNvPr id="9" name="Picture 8">
            <a:hlinkClick r:id="rId13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3938" y="5463746"/>
            <a:ext cx="3096656" cy="784654"/>
          </a:xfrm>
          <a:prstGeom prst="roundRect">
            <a:avLst>
              <a:gd name="adj" fmla="val 3159"/>
            </a:avLst>
          </a:prstGeom>
        </p:spPr>
      </p:pic>
      <p:pic>
        <p:nvPicPr>
          <p:cNvPr id="10" name="Picture 9">
            <a:hlinkClick r:id="rId15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85011" y="5570496"/>
            <a:ext cx="2947601" cy="568632"/>
          </a:xfrm>
          <a:prstGeom prst="roundRect">
            <a:avLst>
              <a:gd name="adj" fmla="val 3159"/>
            </a:avLst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OOP – Encapsulation and Polymorphism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09535" y="5463746"/>
            <a:ext cx="1451877" cy="784654"/>
          </a:xfrm>
          <a:prstGeom prst="roundRect">
            <a:avLst>
              <a:gd name="adj" fmla="val 2953"/>
            </a:avLst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59214" y="5461225"/>
            <a:ext cx="2551399" cy="787175"/>
          </a:xfrm>
          <a:prstGeom prst="roundRect">
            <a:avLst>
              <a:gd name="adj" fmla="val 2953"/>
            </a:avLst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19"/>
              </a:rPr>
              <a:t>https://</a:t>
            </a:r>
            <a:r>
              <a:rPr lang="en-US" dirty="0" smtClean="0">
                <a:hlinkClick r:id="rId19"/>
              </a:rPr>
              <a:t>softuni.bg/courses/oop/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58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License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0413" y="1151121"/>
            <a:ext cx="11804822" cy="1796243"/>
          </a:xfrm>
        </p:spPr>
        <p:txBody>
          <a:bodyPr>
            <a:normAutofit/>
          </a:bodyPr>
          <a:lstStyle/>
          <a:p>
            <a:r>
              <a:rPr lang="en-US" dirty="0"/>
              <a:t>This </a:t>
            </a:r>
            <a:r>
              <a:rPr lang="en-US" dirty="0" smtClean="0"/>
              <a:t>course (slides, examples, demos, videos, homework, etc.)</a:t>
            </a:r>
            <a:br>
              <a:rPr lang="en-US" dirty="0" smtClean="0"/>
            </a:br>
            <a:r>
              <a:rPr lang="en-US" dirty="0" smtClean="0"/>
              <a:t>is </a:t>
            </a:r>
            <a:r>
              <a:rPr lang="en-US" dirty="0"/>
              <a:t>licensed </a:t>
            </a:r>
            <a:r>
              <a:rPr lang="en-US" dirty="0" smtClean="0"/>
              <a:t>under </a:t>
            </a:r>
            <a:r>
              <a:rPr lang="en-US" dirty="0"/>
              <a:t>the "</a:t>
            </a:r>
            <a:r>
              <a:rPr lang="en-US" dirty="0">
                <a:hlinkClick r:id="rId3"/>
              </a:rPr>
              <a:t>Creative Commons </a:t>
            </a:r>
            <a:r>
              <a:rPr lang="en-US" noProof="1" smtClean="0">
                <a:hlinkClick r:id="rId3"/>
              </a:rPr>
              <a:t>Attribution-NonCommercial-ShareAlike</a:t>
            </a:r>
            <a:r>
              <a:rPr lang="en-US" dirty="0" smtClean="0">
                <a:hlinkClick r:id="rId3"/>
              </a:rPr>
              <a:t> </a:t>
            </a:r>
            <a:r>
              <a:rPr lang="en-US" dirty="0">
                <a:hlinkClick r:id="rId3"/>
              </a:rPr>
              <a:t>4.0 International</a:t>
            </a:r>
            <a:r>
              <a:rPr lang="en-US" dirty="0"/>
              <a:t>" </a:t>
            </a:r>
            <a:r>
              <a:rPr lang="en-US" dirty="0" smtClean="0"/>
              <a:t>license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</p:spPr>
        <p:txBody>
          <a:bodyPr/>
          <a:lstStyle/>
          <a:p>
            <a:fld id="{C014DD1E-5D91-48A3-AD6D-45FBA980D106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8" name="Picture 4" title="CC-BY-NC-SA License">
            <a:hlinkClick r:id="rId3" tooltip="This work is licensed under the &quot;Creative Commons Attribution-NonCommercial-ShareAlike 4.0 International&quot; licens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637" y="3281192"/>
            <a:ext cx="3170776" cy="1109380"/>
          </a:xfrm>
          <a:prstGeom prst="roundRect">
            <a:avLst>
              <a:gd name="adj" fmla="val 4326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188815" y="4724400"/>
            <a:ext cx="11804822" cy="1997079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400" dirty="0" smtClean="0"/>
              <a:t>Attribution: this work may contain portions from</a:t>
            </a:r>
          </a:p>
          <a:p>
            <a:pPr lvl="1"/>
            <a:r>
              <a:rPr lang="en-US" sz="2000" dirty="0"/>
              <a:t>"</a:t>
            </a:r>
            <a:r>
              <a:rPr lang="en-US" sz="2000" dirty="0">
                <a:hlinkClick r:id="rId5"/>
              </a:rPr>
              <a:t>Fundamentals of Computer Programming with C#</a:t>
            </a:r>
            <a:r>
              <a:rPr lang="en-US" sz="2000" dirty="0"/>
              <a:t>" book </a:t>
            </a:r>
            <a:r>
              <a:rPr lang="en-US" sz="2000" noProof="1"/>
              <a:t>by Svetlin Nakov &amp; </a:t>
            </a:r>
            <a:r>
              <a:rPr lang="en-US" sz="2000" dirty="0"/>
              <a:t>Co. under </a:t>
            </a:r>
            <a:r>
              <a:rPr lang="en-US" sz="2000" dirty="0">
                <a:hlinkClick r:id="rId6"/>
              </a:rPr>
              <a:t>CC-BY-SA</a:t>
            </a:r>
            <a:r>
              <a:rPr lang="en-US" sz="2000" dirty="0"/>
              <a:t> license</a:t>
            </a:r>
          </a:p>
          <a:p>
            <a:pPr lvl="1"/>
            <a:r>
              <a:rPr lang="en-US" sz="2000" dirty="0"/>
              <a:t>"</a:t>
            </a:r>
            <a:r>
              <a:rPr lang="en-US" sz="2000" dirty="0">
                <a:hlinkClick r:id="rId7"/>
              </a:rPr>
              <a:t>OOP</a:t>
            </a:r>
            <a:r>
              <a:rPr lang="en-US" sz="2000" dirty="0"/>
              <a:t>" course by </a:t>
            </a:r>
            <a:r>
              <a:rPr lang="en-US" sz="2000" noProof="1"/>
              <a:t>Telerik Academy</a:t>
            </a:r>
            <a:r>
              <a:rPr lang="en-US" sz="2000" dirty="0"/>
              <a:t> under </a:t>
            </a:r>
            <a:r>
              <a:rPr lang="en-US" sz="2000" dirty="0">
                <a:hlinkClick r:id="rId8"/>
              </a:rPr>
              <a:t>CC-BY-NC-SA</a:t>
            </a:r>
            <a:r>
              <a:rPr lang="en-US" sz="2000" dirty="0"/>
              <a:t> license</a:t>
            </a:r>
          </a:p>
        </p:txBody>
      </p:sp>
    </p:spTree>
    <p:extLst>
      <p:ext uri="{BB962C8B-B14F-4D97-AF65-F5344CB8AC3E}">
        <p14:creationId xmlns:p14="http://schemas.microsoft.com/office/powerpoint/2010/main" val="235442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59899" y="103056"/>
            <a:ext cx="9074150" cy="936625"/>
          </a:xfrm>
        </p:spPr>
        <p:txBody>
          <a:bodyPr>
            <a:normAutofit/>
          </a:bodyPr>
          <a:lstStyle/>
          <a:p>
            <a:r>
              <a:rPr lang="en-US" dirty="0"/>
              <a:t>Free Trainings @ Software University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259899" y="1039681"/>
            <a:ext cx="9434513" cy="563937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dirty="0" smtClean="0"/>
              <a:t>Software University Foundation – </a:t>
            </a:r>
            <a:r>
              <a:rPr lang="en-US" sz="3200" noProof="1" smtClean="0">
                <a:hlinkClick r:id="rId3"/>
              </a:rPr>
              <a:t>softuni.org</a:t>
            </a:r>
            <a:endParaRPr lang="en-US" sz="3200" noProof="1" smtClean="0"/>
          </a:p>
          <a:p>
            <a:pPr>
              <a:lnSpc>
                <a:spcPct val="100000"/>
              </a:lnSpc>
            </a:pPr>
            <a:r>
              <a:rPr lang="en-US" sz="3200" dirty="0"/>
              <a:t>Software University – High-Quality Education, Profession and Job for Software Developers</a:t>
            </a:r>
          </a:p>
          <a:p>
            <a:pPr lvl="1">
              <a:lnSpc>
                <a:spcPct val="100000"/>
              </a:lnSpc>
            </a:pPr>
            <a:r>
              <a:rPr lang="en-US" sz="2900" noProof="1">
                <a:hlinkClick r:id="rId4"/>
              </a:rPr>
              <a:t>softuni.bg</a:t>
            </a:r>
            <a:r>
              <a:rPr lang="en-US" sz="2900" noProof="1"/>
              <a:t> </a:t>
            </a:r>
          </a:p>
          <a:p>
            <a:pPr marL="304747" lvl="1" indent="-304747">
              <a:lnSpc>
                <a:spcPct val="100000"/>
              </a:lnSpc>
              <a:buClr>
                <a:srgbClr val="F2B254"/>
              </a:buClr>
              <a:buSzPct val="100000"/>
              <a:tabLst>
                <a:tab pos="282575" algn="l"/>
              </a:tabLst>
            </a:pPr>
            <a:r>
              <a:rPr lang="en-US" dirty="0" smtClean="0"/>
              <a:t>Software University </a:t>
            </a:r>
            <a:r>
              <a:rPr lang="en-US" dirty="0"/>
              <a:t>@ </a:t>
            </a:r>
            <a:r>
              <a:rPr lang="en-US" dirty="0" smtClean="0"/>
              <a:t>Facebook</a:t>
            </a:r>
          </a:p>
          <a:p>
            <a:pPr lvl="1">
              <a:lnSpc>
                <a:spcPct val="100000"/>
              </a:lnSpc>
              <a:tabLst>
                <a:tab pos="282575" algn="l"/>
              </a:tabLst>
            </a:pPr>
            <a:r>
              <a:rPr lang="en-US" sz="2900" noProof="1">
                <a:hlinkClick r:id="rId5"/>
              </a:rPr>
              <a:t>facebook.com/SoftwareUniversity</a:t>
            </a:r>
            <a:endParaRPr lang="en-US" sz="2900" noProof="1"/>
          </a:p>
          <a:p>
            <a:pPr marL="304747" lvl="1" indent="-304747">
              <a:lnSpc>
                <a:spcPct val="100000"/>
              </a:lnSpc>
              <a:buClr>
                <a:srgbClr val="F2B254"/>
              </a:buClr>
              <a:buSzPct val="100000"/>
              <a:tabLst>
                <a:tab pos="282575" algn="l"/>
              </a:tabLst>
            </a:pPr>
            <a:r>
              <a:rPr lang="en-US" dirty="0" smtClean="0"/>
              <a:t>Software </a:t>
            </a:r>
            <a:r>
              <a:rPr lang="en-US" dirty="0"/>
              <a:t>University @ </a:t>
            </a:r>
            <a:r>
              <a:rPr lang="en-US" dirty="0" smtClean="0"/>
              <a:t>YouTube</a:t>
            </a:r>
          </a:p>
          <a:p>
            <a:pPr lvl="1">
              <a:lnSpc>
                <a:spcPct val="100000"/>
              </a:lnSpc>
              <a:tabLst>
                <a:tab pos="282575" algn="l"/>
              </a:tabLst>
            </a:pPr>
            <a:r>
              <a:rPr lang="en-US" sz="2900" noProof="1">
                <a:hlinkClick r:id="rId6"/>
              </a:rPr>
              <a:t>youtube.com/SoftwareUniversity</a:t>
            </a:r>
            <a:endParaRPr lang="en-US" sz="2900" noProof="1"/>
          </a:p>
          <a:p>
            <a:pPr marL="304747" lvl="1" indent="-304747">
              <a:lnSpc>
                <a:spcPct val="100000"/>
              </a:lnSpc>
              <a:buClr>
                <a:srgbClr val="F2B254"/>
              </a:buClr>
              <a:buSzPct val="100000"/>
              <a:tabLst>
                <a:tab pos="282575" algn="l"/>
              </a:tabLst>
            </a:pPr>
            <a:r>
              <a:rPr lang="en-US" noProof="1" smtClean="0"/>
              <a:t>Software University Forums – </a:t>
            </a:r>
            <a:r>
              <a:rPr lang="en-US" dirty="0">
                <a:hlinkClick r:id="rId7"/>
              </a:rPr>
              <a:t>forum.softuni.bg</a:t>
            </a:r>
            <a:endParaRPr lang="en-US" noProof="1"/>
          </a:p>
        </p:txBody>
      </p:sp>
      <p:pic>
        <p:nvPicPr>
          <p:cNvPr id="9" name="Picture 8" title="Software University">
            <a:hlinkClick r:id="rId4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214" b="7214"/>
          <a:stretch/>
        </p:blipFill>
        <p:spPr>
          <a:xfrm>
            <a:off x="9659438" y="1594686"/>
            <a:ext cx="1834974" cy="1570200"/>
          </a:xfrm>
          <a:prstGeom prst="rect">
            <a:avLst/>
          </a:prstGeom>
          <a:ln w="12700">
            <a:solidFill>
              <a:srgbClr val="55438F">
                <a:alpha val="70000"/>
              </a:srgbClr>
            </a:solidFill>
          </a:ln>
        </p:spPr>
      </p:pic>
      <p:pic>
        <p:nvPicPr>
          <p:cNvPr id="10" name="Picture 9" title="Software University Foundation">
            <a:hlinkClick r:id="rId3" tooltip="Software University Foundation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359" t="-15226" r="-5359" b="-15226"/>
          <a:stretch/>
        </p:blipFill>
        <p:spPr>
          <a:xfrm>
            <a:off x="9457098" y="466964"/>
            <a:ext cx="2269870" cy="874916"/>
          </a:xfrm>
          <a:prstGeom prst="roundRect">
            <a:avLst>
              <a:gd name="adj" fmla="val 3940"/>
            </a:avLst>
          </a:prstGeom>
          <a:solidFill>
            <a:srgbClr val="231F20">
              <a:alpha val="50000"/>
            </a:srgbClr>
          </a:solidFill>
          <a:ln>
            <a:solidFill>
              <a:schemeClr val="accent1">
                <a:lumMod val="75000"/>
                <a:alpha val="40000"/>
              </a:schemeClr>
            </a:solidFill>
          </a:ln>
        </p:spPr>
      </p:pic>
      <p:pic>
        <p:nvPicPr>
          <p:cNvPr id="11" name="Picture 4" title="Software University @ Facebook">
            <a:hlinkClick r:id="rId10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75536" y="3385124"/>
            <a:ext cx="1003954" cy="101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title="Software University Videos @ YouTube">
            <a:hlinkClick r:id="rId6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56544" y="4589658"/>
            <a:ext cx="1837868" cy="675261"/>
          </a:xfrm>
          <a:prstGeom prst="rect">
            <a:avLst/>
          </a:prstGeom>
          <a:ln w="25400">
            <a:solidFill>
              <a:schemeClr val="bg1">
                <a:lumMod val="50000"/>
                <a:lumOff val="50000"/>
                <a:alpha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title="Software University - Forum">
            <a:hlinkClick r:id="rId7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9334" y="5540172"/>
            <a:ext cx="970156" cy="96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24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5" name="Rectangle 3"/>
          <p:cNvSpPr>
            <a:spLocks noGrp="1" noChangeArrowheads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Data fields are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private</a:t>
            </a:r>
          </a:p>
          <a:p>
            <a:pPr>
              <a:lnSpc>
                <a:spcPct val="100000"/>
              </a:lnSpc>
            </a:pPr>
            <a:r>
              <a:rPr lang="en-US" dirty="0"/>
              <a:t>Constructors and </a:t>
            </a:r>
            <a:r>
              <a:rPr lang="en-US" dirty="0" smtClean="0"/>
              <a:t>accessors are defined (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getters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setters</a:t>
            </a:r>
            <a:r>
              <a:rPr lang="en-US" dirty="0" smtClean="0"/>
              <a:t>)</a:t>
            </a:r>
            <a:endParaRPr lang="bg-BG" dirty="0"/>
          </a:p>
        </p:txBody>
      </p:sp>
      <p:sp>
        <p:nvSpPr>
          <p:cNvPr id="806914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 anchorCtr="0"/>
          <a:lstStyle/>
          <a:p>
            <a:pPr>
              <a:lnSpc>
                <a:spcPts val="4000"/>
              </a:lnSpc>
              <a:defRPr/>
            </a:pPr>
            <a:r>
              <a:rPr lang="en-US" sz="4000"/>
              <a:t>Encapsulation – Example</a:t>
            </a:r>
            <a:endParaRPr lang="bg-BG" sz="400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351213" y="3048000"/>
            <a:ext cx="5486400" cy="60283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25400"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4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Person</a:t>
            </a:r>
            <a:endParaRPr lang="en-US" sz="24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351213" y="3650829"/>
            <a:ext cx="5486400" cy="997371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25400"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lIns="108000" tIns="108000" rIns="108000" bIns="108000">
            <a:noAutofit/>
          </a:bodyPr>
          <a:lstStyle/>
          <a:p>
            <a:pPr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4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-name : string</a:t>
            </a:r>
            <a:endParaRPr lang="en-US" sz="24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4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-age : int</a:t>
            </a:r>
            <a:endParaRPr lang="en-US" sz="24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351213" y="4648201"/>
            <a:ext cx="5486400" cy="1372271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25400"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4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+Person(string name, int age)</a:t>
            </a:r>
            <a:endParaRPr lang="en-US" sz="24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4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+Name : string { get; set; }</a:t>
            </a:r>
            <a:endParaRPr lang="en-US" sz="24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4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+Age : TimeSpan { get; set; }</a:t>
            </a:r>
            <a:endParaRPr lang="en-US" sz="24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1166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Fields are always declared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private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Accessed </a:t>
            </a:r>
            <a:r>
              <a:rPr lang="en-GB" dirty="0" smtClean="0"/>
              <a:t>through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properties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dirty="0" smtClean="0"/>
              <a:t>in read-only or read-write mode</a:t>
            </a:r>
          </a:p>
          <a:p>
            <a:pPr lvl="1">
              <a:lnSpc>
                <a:spcPct val="100000"/>
              </a:lnSpc>
            </a:pPr>
            <a:r>
              <a:rPr lang="en-GB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Properties perform checks to fight invalid data</a:t>
            </a:r>
            <a:endParaRPr lang="en-US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EBFFD2"/>
                </a:solidFill>
              </a:rPr>
              <a:t>Constructors </a:t>
            </a:r>
            <a:r>
              <a:rPr lang="en-US" dirty="0">
                <a:solidFill>
                  <a:srgbClr val="EBFFD2"/>
                </a:solidFill>
              </a:rPr>
              <a:t>are </a:t>
            </a:r>
            <a:r>
              <a:rPr lang="en-US" dirty="0" smtClean="0">
                <a:solidFill>
                  <a:srgbClr val="EBFFD2"/>
                </a:solidFill>
              </a:rPr>
              <a:t>declared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public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Constructors perform checks to keep the object state valid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EBFFD2"/>
                </a:solidFill>
              </a:rPr>
              <a:t>Interface </a:t>
            </a:r>
            <a:r>
              <a:rPr lang="en-US" dirty="0">
                <a:solidFill>
                  <a:srgbClr val="EBFFD2"/>
                </a:solidFill>
              </a:rPr>
              <a:t>methods are </a:t>
            </a:r>
            <a:r>
              <a:rPr lang="en-US" dirty="0" smtClean="0">
                <a:solidFill>
                  <a:srgbClr val="EBFFD2"/>
                </a:solidFill>
              </a:rPr>
              <a:t>always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public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Not explicitly declared with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public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EBFFD2"/>
                </a:solidFill>
              </a:rPr>
              <a:t>Non-interface</a:t>
            </a:r>
            <a:r>
              <a:rPr lang="en-US" i="1" dirty="0" smtClean="0">
                <a:solidFill>
                  <a:srgbClr val="EBFFD2"/>
                </a:solidFill>
              </a:rPr>
              <a:t> </a:t>
            </a:r>
            <a:r>
              <a:rPr lang="en-US" dirty="0">
                <a:solidFill>
                  <a:srgbClr val="EBFFD2"/>
                </a:solidFill>
              </a:rPr>
              <a:t>methods are declared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private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rgbClr val="EBFFD2"/>
                </a:solidFill>
              </a:rPr>
              <a:t>/</a:t>
            </a:r>
            <a:r>
              <a:rPr lang="en-US" dirty="0"/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protected</a:t>
            </a:r>
            <a:endParaRPr lang="bg-BG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 anchorCtr="0"/>
          <a:lstStyle/>
          <a:p>
            <a:pPr>
              <a:lnSpc>
                <a:spcPts val="4000"/>
              </a:lnSpc>
              <a:defRPr/>
            </a:pPr>
            <a:r>
              <a:rPr lang="en-US" sz="4000" dirty="0"/>
              <a:t>Encapsulation in </a:t>
            </a:r>
            <a:r>
              <a:rPr lang="en-US" sz="4000" dirty="0" smtClean="0"/>
              <a:t>C#</a:t>
            </a:r>
            <a:endParaRPr lang="bg-BG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7440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3" name="Rectangle 3"/>
          <p:cNvSpPr>
            <a:spLocks noGrp="1" noChangeArrowheads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Ensures that structural changes remain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local</a:t>
            </a:r>
            <a:endParaRPr lang="en-US" sz="3600" dirty="0">
              <a:solidFill>
                <a:srgbClr val="EBFFD2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dirty="0" smtClean="0"/>
              <a:t>Changing the class internals does not break any outside code</a:t>
            </a:r>
            <a:endParaRPr lang="en-US" dirty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Allows changing the internal class implementation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Encapsulation allows adding logic </a:t>
            </a:r>
            <a:r>
              <a:rPr lang="en-U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when accessing </a:t>
            </a:r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object data</a:t>
            </a:r>
            <a:endParaRPr lang="en-US" dirty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dirty="0"/>
              <a:t>E.g.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validations </a:t>
            </a:r>
            <a:r>
              <a:rPr lang="en-US" dirty="0"/>
              <a:t>on </a:t>
            </a:r>
            <a:r>
              <a:rPr lang="en-US" dirty="0" smtClean="0"/>
              <a:t>when a property is modified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E.g.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notifications</a:t>
            </a:r>
            <a:r>
              <a:rPr lang="en-US" dirty="0" smtClean="0"/>
              <a:t> about changes (allows data binding)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Hiding implementation details reduces </a:t>
            </a:r>
            <a:r>
              <a:rPr lang="en-US" dirty="0" smtClean="0"/>
              <a:t>complexity</a:t>
            </a:r>
          </a:p>
          <a:p>
            <a:pPr lvl="1">
              <a:lnSpc>
                <a:spcPct val="100000"/>
              </a:lnSpc>
            </a:pPr>
            <a:r>
              <a:rPr lang="en-US" dirty="0" smtClean="0">
                <a:sym typeface="Wingdings" pitchFamily="2" charset="2"/>
              </a:rPr>
              <a:t>Easier </a:t>
            </a:r>
            <a:r>
              <a:rPr lang="en-US" dirty="0">
                <a:sym typeface="Wingdings" pitchFamily="2" charset="2"/>
              </a:rPr>
              <a:t>maintenance</a:t>
            </a:r>
            <a:endParaRPr lang="bg-BG" dirty="0"/>
          </a:p>
        </p:txBody>
      </p:sp>
      <p:sp>
        <p:nvSpPr>
          <p:cNvPr id="803842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 anchorCtr="0"/>
          <a:lstStyle/>
          <a:p>
            <a:pPr>
              <a:lnSpc>
                <a:spcPts val="4000"/>
              </a:lnSpc>
              <a:defRPr/>
            </a:pPr>
            <a:r>
              <a:rPr lang="en-US" sz="4000" dirty="0"/>
              <a:t>Encapsulation </a:t>
            </a:r>
            <a:r>
              <a:rPr lang="en-US" sz="4000" dirty="0" smtClean="0"/>
              <a:t>– Benefits</a:t>
            </a:r>
            <a:endParaRPr lang="bg-BG" sz="4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7447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Encapsulation – Example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5511" y="1187678"/>
            <a:ext cx="10360501" cy="5201424"/>
          </a:xfrm>
          <a:prstGeom prst="rect">
            <a:avLst/>
          </a:prstGeom>
          <a:solidFill>
            <a:srgbClr val="B5DBE5">
              <a:alpha val="14902"/>
            </a:srgbClr>
          </a:solidFill>
          <a:ln w="12700" algn="ctr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23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public class Person</a:t>
            </a:r>
          </a:p>
          <a:p>
            <a:pPr>
              <a:defRPr/>
            </a:pPr>
            <a:r>
              <a:rPr lang="en-US" sz="23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{</a:t>
            </a:r>
          </a:p>
          <a:p>
            <a:pPr>
              <a:defRPr/>
            </a:pPr>
            <a:r>
              <a:rPr lang="en-US" sz="23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private </a:t>
            </a:r>
            <a:r>
              <a:rPr lang="en-US" sz="23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string name;</a:t>
            </a:r>
          </a:p>
          <a:p>
            <a:pPr>
              <a:spcBef>
                <a:spcPts val="1200"/>
              </a:spcBef>
              <a:defRPr/>
            </a:pPr>
            <a:r>
              <a:rPr lang="en-US" sz="23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public </a:t>
            </a:r>
            <a:r>
              <a:rPr lang="en-US" sz="23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string Name</a:t>
            </a:r>
          </a:p>
          <a:p>
            <a:pPr>
              <a:defRPr/>
            </a:pPr>
            <a:r>
              <a:rPr lang="en-US" sz="23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{</a:t>
            </a:r>
            <a:endParaRPr lang="en-US" sz="23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  <a:p>
            <a:pPr>
              <a:defRPr/>
            </a:pPr>
            <a:r>
              <a:rPr lang="en-US" sz="23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  get </a:t>
            </a:r>
            <a:r>
              <a:rPr lang="en-US" sz="23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{ return this.name; }</a:t>
            </a:r>
          </a:p>
          <a:p>
            <a:pPr>
              <a:defRPr/>
            </a:pPr>
            <a:r>
              <a:rPr lang="en-US" sz="23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  set</a:t>
            </a:r>
            <a:endParaRPr lang="en-US" sz="23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  <a:p>
            <a:pPr>
              <a:defRPr/>
            </a:pPr>
            <a:r>
              <a:rPr lang="en-US" sz="23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  {</a:t>
            </a:r>
            <a:endParaRPr lang="en-US" sz="23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  <a:p>
            <a:pPr>
              <a:defRPr/>
            </a:pPr>
            <a:r>
              <a:rPr lang="en-US" sz="23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    if </a:t>
            </a:r>
            <a:r>
              <a:rPr lang="en-US" sz="23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(value == null)</a:t>
            </a:r>
          </a:p>
          <a:p>
            <a:pPr>
              <a:defRPr/>
            </a:pPr>
            <a:r>
              <a:rPr lang="en-US" sz="23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      throw </a:t>
            </a:r>
            <a:r>
              <a:rPr lang="en-US" sz="23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new ArgumentException("Invalid person name.");</a:t>
            </a:r>
          </a:p>
          <a:p>
            <a:pPr>
              <a:defRPr/>
            </a:pPr>
            <a:r>
              <a:rPr lang="en-US" sz="23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    this.name </a:t>
            </a:r>
            <a:r>
              <a:rPr lang="en-US" sz="23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= value</a:t>
            </a:r>
            <a:r>
              <a:rPr lang="en-US" sz="23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;</a:t>
            </a:r>
          </a:p>
          <a:p>
            <a:pPr>
              <a:defRPr/>
            </a:pPr>
            <a:r>
              <a:rPr lang="en-US" sz="23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</a:t>
            </a:r>
            <a:r>
              <a:rPr lang="en-US" sz="23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 }</a:t>
            </a:r>
            <a:endParaRPr lang="en-US" sz="23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  <a:p>
            <a:pPr>
              <a:defRPr/>
            </a:pPr>
            <a:r>
              <a:rPr lang="en-US" sz="23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  }</a:t>
            </a:r>
            <a:endParaRPr lang="en-US" sz="23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  <a:p>
            <a:pPr>
              <a:defRPr/>
            </a:pPr>
            <a:r>
              <a:rPr lang="en-US" sz="2300" b="1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}</a:t>
            </a:r>
            <a:endParaRPr lang="en-US" sz="23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</a:endParaRPr>
          </a:p>
        </p:txBody>
      </p:sp>
      <p:sp>
        <p:nvSpPr>
          <p:cNvPr id="6" name="AutoShape 20"/>
          <p:cNvSpPr>
            <a:spLocks noChangeArrowheads="1"/>
          </p:cNvSpPr>
          <p:nvPr/>
        </p:nvSpPr>
        <p:spPr bwMode="auto">
          <a:xfrm>
            <a:off x="5484812" y="1447800"/>
            <a:ext cx="3810000" cy="1115704"/>
          </a:xfrm>
          <a:prstGeom prst="wedgeRoundRectCallout">
            <a:avLst>
              <a:gd name="adj1" fmla="val -72037"/>
              <a:gd name="adj2" fmla="val 14005"/>
              <a:gd name="adj3" fmla="val 16667"/>
            </a:avLst>
          </a:prstGeom>
          <a:solidFill>
            <a:srgbClr val="663606"/>
          </a:solidFill>
          <a:ln w="9525" algn="ctr">
            <a:solidFill>
              <a:srgbClr val="F5FFE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field "name" is encapsulated (hidden)</a:t>
            </a:r>
            <a:endParaRPr lang="bg-BG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390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4925704"/>
            <a:ext cx="8938472" cy="820600"/>
          </a:xfrm>
        </p:spPr>
        <p:txBody>
          <a:bodyPr/>
          <a:lstStyle/>
          <a:p>
            <a:r>
              <a:rPr lang="en-US" dirty="0" smtClean="0"/>
              <a:t>Encapsulation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Live Demo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0830" y="1295400"/>
            <a:ext cx="4469236" cy="3352800"/>
          </a:xfrm>
          <a:prstGeom prst="roundRect">
            <a:avLst>
              <a:gd name="adj" fmla="val 948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32728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2201</Words>
  <Application>Microsoft Macintosh PowerPoint</Application>
  <PresentationFormat>Custom</PresentationFormat>
  <Paragraphs>442</Paragraphs>
  <Slides>45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Arial</vt:lpstr>
      <vt:lpstr>Calibri</vt:lpstr>
      <vt:lpstr>Consolas</vt:lpstr>
      <vt:lpstr>Courier New</vt:lpstr>
      <vt:lpstr>Wingdings</vt:lpstr>
      <vt:lpstr>Wingdings 2</vt:lpstr>
      <vt:lpstr>SoftUni 16x9</vt:lpstr>
      <vt:lpstr>Encapsulation and Polymorphism</vt:lpstr>
      <vt:lpstr>Contents</vt:lpstr>
      <vt:lpstr>Encapsulation</vt:lpstr>
      <vt:lpstr>Encapsulation</vt:lpstr>
      <vt:lpstr>Encapsulation – Example</vt:lpstr>
      <vt:lpstr>Encapsulation in C#</vt:lpstr>
      <vt:lpstr>Encapsulation – Benefits</vt:lpstr>
      <vt:lpstr>Encapsulation – Example</vt:lpstr>
      <vt:lpstr>Encapsulation</vt:lpstr>
      <vt:lpstr>Exercise in Class</vt:lpstr>
      <vt:lpstr>Polymorphism</vt:lpstr>
      <vt:lpstr>Polymorphism</vt:lpstr>
      <vt:lpstr>Polymorphism – Example</vt:lpstr>
      <vt:lpstr>Polymorphism – Example (2)</vt:lpstr>
      <vt:lpstr>Polymorphism</vt:lpstr>
      <vt:lpstr>Polymorphism – Why?</vt:lpstr>
      <vt:lpstr>Virtual Methods</vt:lpstr>
      <vt:lpstr>Virtual Methods – Example</vt:lpstr>
      <vt:lpstr>Calling Base Virtual Methods – Example</vt:lpstr>
      <vt:lpstr>Virtual Methods</vt:lpstr>
      <vt:lpstr>More about Virtual Methods</vt:lpstr>
      <vt:lpstr>The override Modifier</vt:lpstr>
      <vt:lpstr>Polymorphism – How It Works?</vt:lpstr>
      <vt:lpstr>Class Hierarchies: Real World Examples</vt:lpstr>
      <vt:lpstr>Real World Example: Calculator</vt:lpstr>
      <vt:lpstr>Real World Example: Calculator (2)</vt:lpstr>
      <vt:lpstr>Real World Example: Calculator (3)</vt:lpstr>
      <vt:lpstr>Real World Example: Calculator (4)</vt:lpstr>
      <vt:lpstr>Calculator Classes </vt:lpstr>
      <vt:lpstr>Exercise in Class</vt:lpstr>
      <vt:lpstr>Cohesion and Coupling</vt:lpstr>
      <vt:lpstr>Cohesion</vt:lpstr>
      <vt:lpstr>Good and Bad Cohesion</vt:lpstr>
      <vt:lpstr>Strong Cohesion</vt:lpstr>
      <vt:lpstr>Weak Cohesion</vt:lpstr>
      <vt:lpstr>Coupling</vt:lpstr>
      <vt:lpstr>Loose and Tight Coupling</vt:lpstr>
      <vt:lpstr>Loose Coupling – Example</vt:lpstr>
      <vt:lpstr>Tight Coupling – Example</vt:lpstr>
      <vt:lpstr>Spaghetti Code</vt:lpstr>
      <vt:lpstr>Exercise in Class</vt:lpstr>
      <vt:lpstr>Summary</vt:lpstr>
      <vt:lpstr>OOP – Encapsulation and Polymorphism</vt:lpstr>
      <vt:lpstr>License</vt:lpstr>
      <vt:lpstr>Free Trainings @ Software University</vt:lpstr>
    </vt:vector>
  </TitlesOfParts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OOP - Encapsulation and Polymorphism</dc:title>
  <dc:subject>C# Basics Course</dc:subject>
  <dc:creator/>
  <cp:keywords>Encapsulation, Polymorphism, Fundamental, Principles, OOP, programming, course, SoftUni, Software University</cp:keywords>
  <dc:description>Software University Foundation - http://softuni.org</dc:description>
  <cp:lastModifiedBy/>
  <cp:revision>1</cp:revision>
  <dcterms:created xsi:type="dcterms:W3CDTF">2014-01-02T17:00:34Z</dcterms:created>
  <dcterms:modified xsi:type="dcterms:W3CDTF">2016-10-01T20:01:35Z</dcterms:modified>
  <cp:category>programming, OOP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